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5"/>
    <p:sldMasterId id="2147483660" r:id="rId6"/>
  </p:sldMasterIdLst>
  <p:notesMasterIdLst>
    <p:notesMasterId r:id="rId43"/>
  </p:notesMasterIdLst>
  <p:handoutMasterIdLst>
    <p:handoutMasterId r:id="rId44"/>
  </p:handoutMasterIdLst>
  <p:sldIdLst>
    <p:sldId id="256" r:id="rId7"/>
    <p:sldId id="279" r:id="rId8"/>
    <p:sldId id="257" r:id="rId9"/>
    <p:sldId id="280" r:id="rId10"/>
    <p:sldId id="291" r:id="rId11"/>
    <p:sldId id="281" r:id="rId12"/>
    <p:sldId id="282" r:id="rId13"/>
    <p:sldId id="304" r:id="rId14"/>
    <p:sldId id="309" r:id="rId15"/>
    <p:sldId id="283" r:id="rId16"/>
    <p:sldId id="284" r:id="rId17"/>
    <p:sldId id="285" r:id="rId18"/>
    <p:sldId id="286" r:id="rId19"/>
    <p:sldId id="298" r:id="rId20"/>
    <p:sldId id="307" r:id="rId21"/>
    <p:sldId id="308" r:id="rId22"/>
    <p:sldId id="287" r:id="rId23"/>
    <p:sldId id="294" r:id="rId24"/>
    <p:sldId id="300" r:id="rId25"/>
    <p:sldId id="301" r:id="rId26"/>
    <p:sldId id="303" r:id="rId27"/>
    <p:sldId id="305" r:id="rId28"/>
    <p:sldId id="306" r:id="rId29"/>
    <p:sldId id="302" r:id="rId30"/>
    <p:sldId id="289" r:id="rId31"/>
    <p:sldId id="290" r:id="rId32"/>
    <p:sldId id="299" r:id="rId33"/>
    <p:sldId id="292" r:id="rId34"/>
    <p:sldId id="297" r:id="rId35"/>
    <p:sldId id="296" r:id="rId36"/>
    <p:sldId id="261" r:id="rId37"/>
    <p:sldId id="262" r:id="rId38"/>
    <p:sldId id="259" r:id="rId39"/>
    <p:sldId id="260" r:id="rId40"/>
    <p:sldId id="263" r:id="rId41"/>
    <p:sldId id="264" r:id="rId4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892"/>
    <a:srgbClr val="F3901D"/>
    <a:srgbClr val="00AEDB"/>
    <a:srgbClr val="00B3D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833" autoAdjust="0"/>
    <p:restoredTop sz="94660"/>
  </p:normalViewPr>
  <p:slideViewPr>
    <p:cSldViewPr showGuides="1">
      <p:cViewPr varScale="1">
        <p:scale>
          <a:sx n="69" d="100"/>
          <a:sy n="69" d="100"/>
        </p:scale>
        <p:origin x="1026" y="54"/>
      </p:cViewPr>
      <p:guideLst>
        <p:guide orient="horz" pos="2160"/>
        <p:guide pos="2880"/>
      </p:guideLst>
    </p:cSldViewPr>
  </p:slideViewPr>
  <p:notesTextViewPr>
    <p:cViewPr>
      <p:scale>
        <a:sx n="1" d="1"/>
        <a:sy n="1" d="1"/>
      </p:scale>
      <p:origin x="0" y="0"/>
    </p:cViewPr>
  </p:notesTextViewPr>
  <p:sorterViewPr>
    <p:cViewPr>
      <p:scale>
        <a:sx n="100" d="100"/>
        <a:sy n="100" d="100"/>
      </p:scale>
      <p:origin x="0" y="0"/>
    </p:cViewPr>
  </p:sorterViewPr>
  <p:notesViewPr>
    <p:cSldViewPr showGuides="1">
      <p:cViewPr varScale="1">
        <p:scale>
          <a:sx n="105" d="100"/>
          <a:sy n="105" d="100"/>
        </p:scale>
        <p:origin x="-2454" y="-9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theme" Target="theme/theme1.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 Type="http://schemas.openxmlformats.org/officeDocument/2006/relationships/customXml" Target="../customXml/item1.xml"/><Relationship Id="rId6" Type="http://schemas.openxmlformats.org/officeDocument/2006/relationships/slideMaster" Target="slideMasters/slideMaster2.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presProps" Target="presProps.xml"/><Relationship Id="rId5" Type="http://schemas.openxmlformats.org/officeDocument/2006/relationships/slideMaster" Target="slideMasters/slideMaster1.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handoutMaster" Target="handoutMasters/handoutMaster1.xml"/><Relationship Id="rId4" Type="http://schemas.openxmlformats.org/officeDocument/2006/relationships/customXml" Target="../customXml/item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notesMaster" Target="notesMasters/notesMaster1.xml"/><Relationship Id="rId48" Type="http://schemas.openxmlformats.org/officeDocument/2006/relationships/tableStyles" Target="tableStyles.xml"/><Relationship Id="rId8" Type="http://schemas.openxmlformats.org/officeDocument/2006/relationships/slide" Target="slides/slide2.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viewProps" Target="viewProps.xml"/><Relationship Id="rId20" Type="http://schemas.openxmlformats.org/officeDocument/2006/relationships/slide" Target="slides/slide14.xml"/><Relationship Id="rId41" Type="http://schemas.openxmlformats.org/officeDocument/2006/relationships/slide" Target="slides/slide3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AA0E74B-1F4A-4B77-BBF3-68B0D29FA1C9}" type="datetimeFigureOut">
              <a:rPr lang="en-US" smtClean="0"/>
              <a:t>4/15/2016</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9CA73171-F2CF-4CD8-81F7-8D1F85C4FD50}" type="slidenum">
              <a:rPr lang="en-US" smtClean="0"/>
              <a:t>‹#›</a:t>
            </a:fld>
            <a:endParaRPr lang="en-US"/>
          </a:p>
        </p:txBody>
      </p:sp>
    </p:spTree>
    <p:extLst>
      <p:ext uri="{BB962C8B-B14F-4D97-AF65-F5344CB8AC3E}">
        <p14:creationId xmlns:p14="http://schemas.microsoft.com/office/powerpoint/2010/main" val="76721434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244A53B-4F0D-4715-9A43-7F4869E1A962}" type="datetimeFigureOut">
              <a:rPr lang="en-US" smtClean="0"/>
              <a:t>4/15/2016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CD41D82-95AA-494E-9CE1-62CDE5A45BFF}" type="slidenum">
              <a:rPr lang="en-US" smtClean="0"/>
              <a:t>‹#›</a:t>
            </a:fld>
            <a:endParaRPr lang="en-US"/>
          </a:p>
        </p:txBody>
      </p:sp>
    </p:spTree>
    <p:extLst>
      <p:ext uri="{BB962C8B-B14F-4D97-AF65-F5344CB8AC3E}">
        <p14:creationId xmlns:p14="http://schemas.microsoft.com/office/powerpoint/2010/main" val="343595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8619511" y="6448251"/>
            <a:ext cx="504056" cy="365125"/>
          </a:xfrm>
          <a:prstGeom prst="rect">
            <a:avLst/>
          </a:prstGeom>
          <a:noFill/>
        </p:spPr>
        <p:txBody>
          <a:bodyPr/>
          <a:lstStyle>
            <a:lvl1pPr algn="ctr">
              <a:defRPr sz="1200">
                <a:solidFill>
                  <a:schemeClr val="bg1"/>
                </a:solidFill>
                <a:latin typeface="Lato" pitchFamily="34" charset="0"/>
              </a:defRPr>
            </a:lvl1pPr>
          </a:lstStyle>
          <a:p>
            <a:fld id="{EA3C26B9-3D3F-4A24-BC23-BC70DDDBE78D}" type="slidenum">
              <a:rPr lang="en-US" smtClean="0"/>
              <a:pPr/>
              <a:t>‹#›</a:t>
            </a:fld>
            <a:endParaRPr lang="en-US"/>
          </a:p>
        </p:txBody>
      </p:sp>
    </p:spTree>
    <p:extLst>
      <p:ext uri="{BB962C8B-B14F-4D97-AF65-F5344CB8AC3E}">
        <p14:creationId xmlns:p14="http://schemas.microsoft.com/office/powerpoint/2010/main" val="1436494324"/>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0341486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8" name="Slide Number Placeholder 5"/>
          <p:cNvSpPr>
            <a:spLocks noGrp="1"/>
          </p:cNvSpPr>
          <p:nvPr>
            <p:ph type="sldNum" sz="quarter" idx="12"/>
          </p:nvPr>
        </p:nvSpPr>
        <p:spPr>
          <a:xfrm>
            <a:off x="8604448" y="6448251"/>
            <a:ext cx="504056" cy="365125"/>
          </a:xfrm>
          <a:prstGeom prst="rect">
            <a:avLst/>
          </a:prstGeom>
        </p:spPr>
        <p:txBody>
          <a:bodyPr/>
          <a:lstStyle>
            <a:lvl1pPr algn="ctr">
              <a:defRPr sz="1200">
                <a:solidFill>
                  <a:schemeClr val="bg1"/>
                </a:solidFill>
                <a:latin typeface="Lato" pitchFamily="34" charset="0"/>
              </a:defRPr>
            </a:lvl1pPr>
          </a:lstStyle>
          <a:p>
            <a:fld id="{EA3C26B9-3D3F-4A24-BC23-BC70DDDBE78D}" type="slidenum">
              <a:rPr lang="en-US" smtClean="0"/>
              <a:pPr/>
              <a:t>‹#›</a:t>
            </a:fld>
            <a:endParaRPr lang="en-US"/>
          </a:p>
        </p:txBody>
      </p:sp>
    </p:spTree>
    <p:extLst>
      <p:ext uri="{BB962C8B-B14F-4D97-AF65-F5344CB8AC3E}">
        <p14:creationId xmlns:p14="http://schemas.microsoft.com/office/powerpoint/2010/main" val="1488956283"/>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6" name="Slide Number Placeholder 5"/>
          <p:cNvSpPr>
            <a:spLocks noGrp="1"/>
          </p:cNvSpPr>
          <p:nvPr>
            <p:ph type="sldNum" sz="quarter" idx="12"/>
          </p:nvPr>
        </p:nvSpPr>
        <p:spPr>
          <a:xfrm>
            <a:off x="8604448" y="6448251"/>
            <a:ext cx="504056" cy="365125"/>
          </a:xfrm>
          <a:prstGeom prst="rect">
            <a:avLst/>
          </a:prstGeom>
        </p:spPr>
        <p:txBody>
          <a:bodyPr/>
          <a:lstStyle>
            <a:lvl1pPr algn="ctr">
              <a:defRPr sz="1200">
                <a:solidFill>
                  <a:schemeClr val="bg1"/>
                </a:solidFill>
                <a:latin typeface="Lato" pitchFamily="34" charset="0"/>
              </a:defRPr>
            </a:lvl1pPr>
          </a:lstStyle>
          <a:p>
            <a:fld id="{EA3C26B9-3D3F-4A24-BC23-BC70DDDBE78D}" type="slidenum">
              <a:rPr lang="en-US" smtClean="0"/>
              <a:pPr/>
              <a:t>‹#›</a:t>
            </a:fld>
            <a:endParaRPr lang="en-US"/>
          </a:p>
        </p:txBody>
      </p:sp>
    </p:spTree>
    <p:extLst>
      <p:ext uri="{BB962C8B-B14F-4D97-AF65-F5344CB8AC3E}">
        <p14:creationId xmlns:p14="http://schemas.microsoft.com/office/powerpoint/2010/main" val="3206783772"/>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a:xfrm>
            <a:off x="8604448" y="6448251"/>
            <a:ext cx="504056" cy="365125"/>
          </a:xfrm>
          <a:prstGeom prst="rect">
            <a:avLst/>
          </a:prstGeom>
        </p:spPr>
        <p:txBody>
          <a:bodyPr/>
          <a:lstStyle>
            <a:lvl1pPr algn="ctr">
              <a:defRPr sz="1200">
                <a:solidFill>
                  <a:schemeClr val="bg1"/>
                </a:solidFill>
                <a:latin typeface="Lato" pitchFamily="34" charset="0"/>
              </a:defRPr>
            </a:lvl1pPr>
          </a:lstStyle>
          <a:p>
            <a:fld id="{EA3C26B9-3D3F-4A24-BC23-BC70DDDBE78D}" type="slidenum">
              <a:rPr lang="en-US" smtClean="0"/>
              <a:pPr/>
              <a:t>‹#›</a:t>
            </a:fld>
            <a:endParaRPr lang="en-US"/>
          </a:p>
        </p:txBody>
      </p:sp>
    </p:spTree>
    <p:extLst>
      <p:ext uri="{BB962C8B-B14F-4D97-AF65-F5344CB8AC3E}">
        <p14:creationId xmlns:p14="http://schemas.microsoft.com/office/powerpoint/2010/main" val="3793242549"/>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0"/>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8" name="Slide Number Placeholder 5"/>
          <p:cNvSpPr>
            <a:spLocks noGrp="1"/>
          </p:cNvSpPr>
          <p:nvPr>
            <p:ph type="sldNum" sz="quarter" idx="12"/>
          </p:nvPr>
        </p:nvSpPr>
        <p:spPr>
          <a:xfrm>
            <a:off x="8604448" y="6448251"/>
            <a:ext cx="504056" cy="365125"/>
          </a:xfrm>
          <a:prstGeom prst="rect">
            <a:avLst/>
          </a:prstGeom>
        </p:spPr>
        <p:txBody>
          <a:bodyPr/>
          <a:lstStyle>
            <a:lvl1pPr algn="ctr">
              <a:defRPr sz="1200">
                <a:solidFill>
                  <a:schemeClr val="bg1"/>
                </a:solidFill>
                <a:latin typeface="Lato" pitchFamily="34" charset="0"/>
              </a:defRPr>
            </a:lvl1pPr>
          </a:lstStyle>
          <a:p>
            <a:fld id="{EA3C26B9-3D3F-4A24-BC23-BC70DDDBE78D}" type="slidenum">
              <a:rPr lang="en-US" smtClean="0"/>
              <a:pPr/>
              <a:t>‹#›</a:t>
            </a:fld>
            <a:endParaRPr lang="en-US"/>
          </a:p>
        </p:txBody>
      </p:sp>
    </p:spTree>
    <p:extLst>
      <p:ext uri="{BB962C8B-B14F-4D97-AF65-F5344CB8AC3E}">
        <p14:creationId xmlns:p14="http://schemas.microsoft.com/office/powerpoint/2010/main" val="2916323281"/>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23528" y="4800600"/>
            <a:ext cx="8424936" cy="566738"/>
          </a:xfrm>
        </p:spPr>
        <p:txBody>
          <a:bodyPr anchor="b"/>
          <a:lstStyle>
            <a:lvl1pPr algn="l">
              <a:defRPr sz="2000" b="0"/>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323528" y="5367338"/>
            <a:ext cx="8424936" cy="804862"/>
          </a:xfrm>
        </p:spPr>
        <p:txBody>
          <a:bodyPr/>
          <a:lstStyle>
            <a:lvl1pPr marL="0" indent="0">
              <a:buNone/>
              <a:defRPr sz="1400">
                <a:solidFill>
                  <a:schemeClr val="tx1">
                    <a:lumMod val="50000"/>
                    <a:lumOff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8" name="Slide Number Placeholder 5"/>
          <p:cNvSpPr>
            <a:spLocks noGrp="1"/>
          </p:cNvSpPr>
          <p:nvPr>
            <p:ph type="sldNum" sz="quarter" idx="12"/>
          </p:nvPr>
        </p:nvSpPr>
        <p:spPr>
          <a:xfrm>
            <a:off x="8604448" y="6448251"/>
            <a:ext cx="504056" cy="365125"/>
          </a:xfrm>
          <a:prstGeom prst="rect">
            <a:avLst/>
          </a:prstGeom>
        </p:spPr>
        <p:txBody>
          <a:bodyPr/>
          <a:lstStyle>
            <a:lvl1pPr algn="ctr">
              <a:defRPr sz="1200">
                <a:solidFill>
                  <a:schemeClr val="bg1"/>
                </a:solidFill>
                <a:latin typeface="Lato" pitchFamily="34" charset="0"/>
              </a:defRPr>
            </a:lvl1pPr>
          </a:lstStyle>
          <a:p>
            <a:fld id="{EA3C26B9-3D3F-4A24-BC23-BC70DDDBE78D}" type="slidenum">
              <a:rPr lang="en-US" smtClean="0"/>
              <a:pPr/>
              <a:t>‹#›</a:t>
            </a:fld>
            <a:endParaRPr lang="en-US"/>
          </a:p>
        </p:txBody>
      </p:sp>
    </p:spTree>
    <p:extLst>
      <p:ext uri="{BB962C8B-B14F-4D97-AF65-F5344CB8AC3E}">
        <p14:creationId xmlns:p14="http://schemas.microsoft.com/office/powerpoint/2010/main" val="1676838791"/>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5"/>
          <p:cNvSpPr>
            <a:spLocks noGrp="1"/>
          </p:cNvSpPr>
          <p:nvPr>
            <p:ph type="sldNum" sz="quarter" idx="12"/>
          </p:nvPr>
        </p:nvSpPr>
        <p:spPr>
          <a:xfrm>
            <a:off x="8604448" y="6448251"/>
            <a:ext cx="504056" cy="365125"/>
          </a:xfrm>
          <a:prstGeom prst="rect">
            <a:avLst/>
          </a:prstGeom>
        </p:spPr>
        <p:txBody>
          <a:bodyPr/>
          <a:lstStyle>
            <a:lvl1pPr algn="ctr">
              <a:defRPr sz="1200">
                <a:solidFill>
                  <a:schemeClr val="bg1"/>
                </a:solidFill>
                <a:latin typeface="Lato" pitchFamily="34" charset="0"/>
              </a:defRPr>
            </a:lvl1pPr>
          </a:lstStyle>
          <a:p>
            <a:fld id="{EA3C26B9-3D3F-4A24-BC23-BC70DDDBE78D}" type="slidenum">
              <a:rPr lang="en-US" smtClean="0"/>
              <a:pPr/>
              <a:t>‹#›</a:t>
            </a:fld>
            <a:endParaRPr lang="en-US"/>
          </a:p>
        </p:txBody>
      </p:sp>
    </p:spTree>
    <p:extLst>
      <p:ext uri="{BB962C8B-B14F-4D97-AF65-F5344CB8AC3E}">
        <p14:creationId xmlns:p14="http://schemas.microsoft.com/office/powerpoint/2010/main" val="1933186242"/>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5"/>
          <p:cNvSpPr>
            <a:spLocks noGrp="1"/>
          </p:cNvSpPr>
          <p:nvPr>
            <p:ph type="sldNum" sz="quarter" idx="12"/>
          </p:nvPr>
        </p:nvSpPr>
        <p:spPr>
          <a:xfrm>
            <a:off x="8604448" y="6448251"/>
            <a:ext cx="504056" cy="365125"/>
          </a:xfrm>
          <a:prstGeom prst="rect">
            <a:avLst/>
          </a:prstGeom>
        </p:spPr>
        <p:txBody>
          <a:bodyPr/>
          <a:lstStyle>
            <a:lvl1pPr algn="ctr">
              <a:defRPr sz="1200">
                <a:solidFill>
                  <a:schemeClr val="bg1"/>
                </a:solidFill>
                <a:latin typeface="Lato" pitchFamily="34" charset="0"/>
              </a:defRPr>
            </a:lvl1pPr>
          </a:lstStyle>
          <a:p>
            <a:fld id="{EA3C26B9-3D3F-4A24-BC23-BC70DDDBE78D}" type="slidenum">
              <a:rPr lang="en-US" smtClean="0"/>
              <a:pPr/>
              <a:t>‹#›</a:t>
            </a:fld>
            <a:endParaRPr lang="en-US"/>
          </a:p>
        </p:txBody>
      </p:sp>
    </p:spTree>
    <p:extLst>
      <p:ext uri="{BB962C8B-B14F-4D97-AF65-F5344CB8AC3E}">
        <p14:creationId xmlns:p14="http://schemas.microsoft.com/office/powerpoint/2010/main" val="3944089266"/>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3.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4.png"/></Relationships>
</file>

<file path=ppt/slideMasters/_rels/slideMaster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alphaModFix amt="59000"/>
            <a:lum/>
          </a:blip>
          <a:srcRect/>
          <a:stretch>
            <a:fillRect t="-11000" b="-6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70609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7" name="Picture 6"/>
          <p:cNvPicPr>
            <a:picLocks noChangeAspect="1"/>
          </p:cNvPicPr>
          <p:nvPr userDrawn="1"/>
        </p:nvPicPr>
        <p:blipFill>
          <a:blip r:embed="rId12" cstate="print">
            <a:extLst>
              <a:ext uri="{28A0092B-C50C-407E-A947-70E740481C1C}">
                <a14:useLocalDpi xmlns:a14="http://schemas.microsoft.com/office/drawing/2010/main" val="0"/>
              </a:ext>
            </a:extLst>
          </a:blip>
          <a:stretch>
            <a:fillRect/>
          </a:stretch>
        </p:blipFill>
        <p:spPr>
          <a:xfrm>
            <a:off x="251520" y="6453336"/>
            <a:ext cx="963170" cy="298705"/>
          </a:xfrm>
          <a:prstGeom prst="rect">
            <a:avLst/>
          </a:prstGeom>
        </p:spPr>
      </p:pic>
      <p:cxnSp>
        <p:nvCxnSpPr>
          <p:cNvPr id="10" name="Straight Connector 9"/>
          <p:cNvCxnSpPr/>
          <p:nvPr userDrawn="1"/>
        </p:nvCxnSpPr>
        <p:spPr>
          <a:xfrm>
            <a:off x="179512" y="6381328"/>
            <a:ext cx="8784976"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nvGrpSpPr>
          <p:cNvPr id="11" name="Group 10"/>
          <p:cNvGrpSpPr/>
          <p:nvPr userDrawn="1"/>
        </p:nvGrpSpPr>
        <p:grpSpPr>
          <a:xfrm>
            <a:off x="8669268" y="6441731"/>
            <a:ext cx="325615" cy="325615"/>
            <a:chOff x="4355976" y="4212141"/>
            <a:chExt cx="410936" cy="410936"/>
          </a:xfrm>
        </p:grpSpPr>
        <p:sp>
          <p:nvSpPr>
            <p:cNvPr id="12" name="Oval 11"/>
            <p:cNvSpPr/>
            <p:nvPr/>
          </p:nvSpPr>
          <p:spPr>
            <a:xfrm>
              <a:off x="4355976" y="4212141"/>
              <a:ext cx="410936" cy="410936"/>
            </a:xfrm>
            <a:prstGeom prst="ellipse">
              <a:avLst/>
            </a:prstGeom>
            <a:solidFill>
              <a:srgbClr val="00AEDB"/>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pic>
          <p:nvPicPr>
            <p:cNvPr id="13" name="Picture 12" descr="mouse-white.png"/>
            <p:cNvPicPr>
              <a:picLocks noChangeAspect="1"/>
            </p:cNvPicPr>
            <p:nvPr/>
          </p:nvPicPr>
          <p:blipFill>
            <a:blip r:embed="rId13" cstate="print"/>
            <a:stretch>
              <a:fillRect/>
            </a:stretch>
          </p:blipFill>
          <p:spPr>
            <a:xfrm>
              <a:off x="4427414" y="4279505"/>
              <a:ext cx="292676" cy="292676"/>
            </a:xfrm>
            <a:prstGeom prst="rect">
              <a:avLst/>
            </a:prstGeom>
          </p:spPr>
        </p:pic>
      </p:grpSp>
      <p:sp>
        <p:nvSpPr>
          <p:cNvPr id="14" name="TextBox 13"/>
          <p:cNvSpPr txBox="1"/>
          <p:nvPr userDrawn="1"/>
        </p:nvSpPr>
        <p:spPr>
          <a:xfrm>
            <a:off x="6769765" y="6466476"/>
            <a:ext cx="1906691" cy="307777"/>
          </a:xfrm>
          <a:prstGeom prst="rect">
            <a:avLst/>
          </a:prstGeom>
          <a:noFill/>
        </p:spPr>
        <p:txBody>
          <a:bodyPr wrap="square" rtlCol="0">
            <a:spAutoFit/>
          </a:bodyPr>
          <a:lstStyle/>
          <a:p>
            <a:pPr algn="r"/>
            <a:r>
              <a:rPr lang="hr-HR" sz="1400" b="1" smtClean="0">
                <a:solidFill>
                  <a:schemeClr val="tx1">
                    <a:lumMod val="65000"/>
                    <a:lumOff val="35000"/>
                  </a:schemeClr>
                </a:solidFill>
                <a:latin typeface="Lato Light" pitchFamily="34" charset="0"/>
              </a:rPr>
              <a:t>omniresources.com</a:t>
            </a:r>
            <a:endParaRPr lang="en-US" sz="1400" b="1">
              <a:solidFill>
                <a:schemeClr val="tx1">
                  <a:lumMod val="65000"/>
                  <a:lumOff val="35000"/>
                </a:schemeClr>
              </a:solidFill>
              <a:latin typeface="Lato Light" pitchFamily="34" charset="0"/>
            </a:endParaRPr>
          </a:p>
        </p:txBody>
      </p:sp>
    </p:spTree>
    <p:extLst>
      <p:ext uri="{BB962C8B-B14F-4D97-AF65-F5344CB8AC3E}">
        <p14:creationId xmlns:p14="http://schemas.microsoft.com/office/powerpoint/2010/main" val="25494343"/>
      </p:ext>
    </p:extLst>
  </p:cSld>
  <p:clrMap bg1="lt1" tx1="dk1" bg2="lt2" tx2="dk2" accent1="accent1" accent2="accent2" accent3="accent3" accent4="accent4" accent5="accent5" accent6="accent6" hlink="hlink" folHlink="folHlink"/>
  <p:sldLayoutIdLst>
    <p:sldLayoutId id="2147483650" r:id="rId1"/>
    <p:sldLayoutId id="2147483661" r:id="rId2"/>
    <p:sldLayoutId id="2147483652" r:id="rId3"/>
    <p:sldLayoutId id="2147483654" r:id="rId4"/>
    <p:sldLayoutId id="2147483655" r:id="rId5"/>
    <p:sldLayoutId id="2147483656" r:id="rId6"/>
    <p:sldLayoutId id="2147483657" r:id="rId7"/>
    <p:sldLayoutId id="2147483658" r:id="rId8"/>
    <p:sldLayoutId id="2147483659" r:id="rId9"/>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sldNum="0" hdr="0" ftr="0" dt="0"/>
  <p:txStyles>
    <p:titleStyle>
      <a:lvl1pPr algn="ctr" defTabSz="914400" rtl="0" eaLnBrk="1" latinLnBrk="0" hangingPunct="1">
        <a:spcBef>
          <a:spcPct val="0"/>
        </a:spcBef>
        <a:buNone/>
        <a:defRPr sz="4800" kern="1200">
          <a:solidFill>
            <a:srgbClr val="00AEDB"/>
          </a:solidFill>
          <a:latin typeface="Bebas Neue" pitchFamily="34" charset="0"/>
          <a:ea typeface="+mj-ea"/>
          <a:cs typeface="+mj-cs"/>
        </a:defRPr>
      </a:lvl1pPr>
    </p:titleStyle>
    <p:bodyStyle>
      <a:lvl1pPr marL="342900" indent="-342900" algn="l" defTabSz="914400" rtl="0" eaLnBrk="1" latinLnBrk="0" hangingPunct="1">
        <a:spcBef>
          <a:spcPct val="20000"/>
        </a:spcBef>
        <a:buFontTx/>
        <a:buBlip>
          <a:blip r:embed="rId14"/>
        </a:buBlip>
        <a:defRPr sz="3200" kern="1200">
          <a:solidFill>
            <a:schemeClr val="tx1">
              <a:lumMod val="65000"/>
              <a:lumOff val="35000"/>
            </a:schemeClr>
          </a:solidFill>
          <a:latin typeface="Lato Light" pitchFamily="34" charset="0"/>
          <a:ea typeface="Open Sans Light" pitchFamily="34" charset="0"/>
          <a:cs typeface="Open Sans Light" pitchFamily="34" charset="0"/>
        </a:defRPr>
      </a:lvl1pPr>
      <a:lvl2pPr marL="742950" indent="-285750" algn="l" defTabSz="914400" rtl="0" eaLnBrk="1" latinLnBrk="0" hangingPunct="1">
        <a:spcBef>
          <a:spcPct val="20000"/>
        </a:spcBef>
        <a:buFontTx/>
        <a:buBlip>
          <a:blip r:embed="rId14"/>
        </a:buBlip>
        <a:defRPr sz="2800" kern="1200">
          <a:solidFill>
            <a:schemeClr val="tx1">
              <a:lumMod val="65000"/>
              <a:lumOff val="35000"/>
            </a:schemeClr>
          </a:solidFill>
          <a:latin typeface="Lato Light" pitchFamily="34" charset="0"/>
          <a:ea typeface="Open Sans Light" pitchFamily="34" charset="0"/>
          <a:cs typeface="Open Sans Light" pitchFamily="34" charset="0"/>
        </a:defRPr>
      </a:lvl2pPr>
      <a:lvl3pPr marL="1143000" indent="-228600" algn="l" defTabSz="914400" rtl="0" eaLnBrk="1" latinLnBrk="0" hangingPunct="1">
        <a:spcBef>
          <a:spcPct val="20000"/>
        </a:spcBef>
        <a:buFontTx/>
        <a:buBlip>
          <a:blip r:embed="rId14"/>
        </a:buBlip>
        <a:defRPr sz="2400" kern="1200">
          <a:solidFill>
            <a:schemeClr val="tx1">
              <a:lumMod val="65000"/>
              <a:lumOff val="35000"/>
            </a:schemeClr>
          </a:solidFill>
          <a:latin typeface="Lato Light" pitchFamily="34" charset="0"/>
          <a:ea typeface="Open Sans Light" pitchFamily="34" charset="0"/>
          <a:cs typeface="Open Sans Light" pitchFamily="34" charset="0"/>
        </a:defRPr>
      </a:lvl3pPr>
      <a:lvl4pPr marL="1600200" indent="-228600" algn="l" defTabSz="914400" rtl="0" eaLnBrk="1" latinLnBrk="0" hangingPunct="1">
        <a:spcBef>
          <a:spcPct val="20000"/>
        </a:spcBef>
        <a:buFontTx/>
        <a:buBlip>
          <a:blip r:embed="rId14"/>
        </a:buBlip>
        <a:defRPr sz="2000" kern="1200">
          <a:solidFill>
            <a:schemeClr val="tx1">
              <a:lumMod val="65000"/>
              <a:lumOff val="35000"/>
            </a:schemeClr>
          </a:solidFill>
          <a:latin typeface="Lato Light" pitchFamily="34" charset="0"/>
          <a:ea typeface="Open Sans Light" pitchFamily="34" charset="0"/>
          <a:cs typeface="Open Sans Light" pitchFamily="34" charset="0"/>
        </a:defRPr>
      </a:lvl4pPr>
      <a:lvl5pPr marL="2057400" indent="-228600" algn="l" defTabSz="914400" rtl="0" eaLnBrk="1" latinLnBrk="0" hangingPunct="1">
        <a:spcBef>
          <a:spcPct val="20000"/>
        </a:spcBef>
        <a:buFontTx/>
        <a:buBlip>
          <a:blip r:embed="rId14"/>
        </a:buBlip>
        <a:defRPr sz="2000" kern="1200">
          <a:solidFill>
            <a:schemeClr val="tx1">
              <a:lumMod val="65000"/>
              <a:lumOff val="35000"/>
            </a:schemeClr>
          </a:solidFill>
          <a:latin typeface="Lato Light" pitchFamily="34" charset="0"/>
          <a:ea typeface="Open Sans Light" pitchFamily="34" charset="0"/>
          <a:cs typeface="Open Sans Light"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39108198"/>
      </p:ext>
    </p:extLst>
  </p:cSld>
  <p:clrMap bg1="lt1" tx1="dk1" bg2="lt2" tx2="dk2" accent1="accent1" accent2="accent2" accent3="accent3" accent4="accent4" accent5="accent5" accent6="accent6" hlink="hlink" folHlink="folHlink"/>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5.xml"/><Relationship Id="rId4" Type="http://schemas.openxmlformats.org/officeDocument/2006/relationships/image" Target="../media/image19.png"/></Relationships>
</file>

<file path=ppt/slides/_rels/slide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27384"/>
            <a:ext cx="9144000" cy="6790392"/>
          </a:xfrm>
          <a:prstGeom prst="rect">
            <a:avLst/>
          </a:prstGeom>
        </p:spPr>
      </p:pic>
      <p:sp>
        <p:nvSpPr>
          <p:cNvPr id="5" name="Rectangle 4"/>
          <p:cNvSpPr/>
          <p:nvPr/>
        </p:nvSpPr>
        <p:spPr>
          <a:xfrm>
            <a:off x="0" y="6165304"/>
            <a:ext cx="9144000" cy="692696"/>
          </a:xfrm>
          <a:prstGeom prst="rect">
            <a:avLst/>
          </a:prstGeom>
          <a:solidFill>
            <a:srgbClr val="00AE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3200" dirty="0" smtClean="0">
                <a:latin typeface="Lato" pitchFamily="34" charset="0"/>
              </a:rPr>
              <a:t>Docker </a:t>
            </a:r>
            <a:r>
              <a:rPr lang="en-US" sz="3200" smtClean="0">
                <a:latin typeface="Lato" pitchFamily="34" charset="0"/>
              </a:rPr>
              <a:t>and </a:t>
            </a:r>
            <a:r>
              <a:rPr lang="en-US" sz="3200" smtClean="0">
                <a:latin typeface="Lato" pitchFamily="34" charset="0"/>
              </a:rPr>
              <a:t>Containerized </a:t>
            </a:r>
            <a:r>
              <a:rPr lang="en-US" sz="3200" dirty="0" smtClean="0">
                <a:latin typeface="Lato" pitchFamily="34" charset="0"/>
              </a:rPr>
              <a:t>apps</a:t>
            </a:r>
            <a:endParaRPr lang="en-US" sz="3200" dirty="0">
              <a:latin typeface="Lato" pitchFamily="34" charset="0"/>
            </a:endParaRPr>
          </a:p>
        </p:txBody>
      </p:sp>
      <p:sp>
        <p:nvSpPr>
          <p:cNvPr id="2" name="TextBox 1"/>
          <p:cNvSpPr txBox="1"/>
          <p:nvPr/>
        </p:nvSpPr>
        <p:spPr>
          <a:xfrm>
            <a:off x="107504" y="3573016"/>
            <a:ext cx="2621230" cy="923330"/>
          </a:xfrm>
          <a:prstGeom prst="rect">
            <a:avLst/>
          </a:prstGeom>
          <a:noFill/>
        </p:spPr>
        <p:txBody>
          <a:bodyPr wrap="none" rtlCol="0">
            <a:spAutoFit/>
          </a:bodyPr>
          <a:lstStyle/>
          <a:p>
            <a:r>
              <a:rPr lang="en-US" dirty="0" smtClean="0"/>
              <a:t>Philip Nelson</a:t>
            </a:r>
          </a:p>
          <a:p>
            <a:r>
              <a:rPr lang="en-US" dirty="0"/>
              <a:t>g</a:t>
            </a:r>
            <a:r>
              <a:rPr lang="en-US" dirty="0" smtClean="0"/>
              <a:t>ithub.com/</a:t>
            </a:r>
            <a:r>
              <a:rPr lang="en-US" dirty="0" err="1" smtClean="0"/>
              <a:t>panmanphil</a:t>
            </a:r>
            <a:endParaRPr lang="en-US" dirty="0" smtClean="0"/>
          </a:p>
          <a:p>
            <a:r>
              <a:rPr lang="en-US" dirty="0"/>
              <a:t>t</a:t>
            </a:r>
            <a:r>
              <a:rPr lang="en-US" dirty="0" smtClean="0"/>
              <a:t>witter.com/</a:t>
            </a:r>
            <a:r>
              <a:rPr lang="en-US" dirty="0" err="1" smtClean="0"/>
              <a:t>panmanphil</a:t>
            </a:r>
            <a:endParaRPr lang="en-US" dirty="0"/>
          </a:p>
        </p:txBody>
      </p:sp>
    </p:spTree>
    <p:extLst>
      <p:ext uri="{BB962C8B-B14F-4D97-AF65-F5344CB8AC3E}">
        <p14:creationId xmlns:p14="http://schemas.microsoft.com/office/powerpoint/2010/main" val="55457346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6" fill="hold"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barn(inHorizontal)">
                                      <p:cBhvr>
                                        <p:cTn id="7"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285974" y="260648"/>
            <a:ext cx="4718073" cy="830997"/>
          </a:xfrm>
          <a:prstGeom prst="rect">
            <a:avLst/>
          </a:prstGeom>
          <a:noFill/>
        </p:spPr>
        <p:txBody>
          <a:bodyPr wrap="square" rtlCol="0">
            <a:spAutoFit/>
          </a:bodyPr>
          <a:lstStyle/>
          <a:p>
            <a:r>
              <a:rPr lang="en-US" sz="4800" dirty="0" smtClean="0">
                <a:solidFill>
                  <a:srgbClr val="00AEDB"/>
                </a:solidFill>
                <a:latin typeface="Bebas Neue" pitchFamily="34" charset="0"/>
              </a:rPr>
              <a:t>Containers</a:t>
            </a:r>
            <a:endParaRPr lang="en-US" sz="4800" dirty="0">
              <a:solidFill>
                <a:srgbClr val="00AEDB"/>
              </a:solidFill>
              <a:latin typeface="Bebas Neue" pitchFamily="34" charset="0"/>
            </a:endParaRPr>
          </a:p>
        </p:txBody>
      </p:sp>
      <p:sp>
        <p:nvSpPr>
          <p:cNvPr id="13" name="TextBox 12"/>
          <p:cNvSpPr txBox="1"/>
          <p:nvPr/>
        </p:nvSpPr>
        <p:spPr>
          <a:xfrm>
            <a:off x="323528" y="2551544"/>
            <a:ext cx="3960440" cy="954107"/>
          </a:xfrm>
          <a:prstGeom prst="rect">
            <a:avLst/>
          </a:prstGeom>
          <a:noFill/>
        </p:spPr>
        <p:txBody>
          <a:bodyPr wrap="square" numCol="1" rtlCol="0">
            <a:spAutoFit/>
          </a:bodyPr>
          <a:lstStyle/>
          <a:p>
            <a:r>
              <a:rPr lang="en-US" sz="1400" dirty="0">
                <a:solidFill>
                  <a:schemeClr val="tx1">
                    <a:lumMod val="50000"/>
                    <a:lumOff val="50000"/>
                  </a:schemeClr>
                </a:solidFill>
                <a:latin typeface="Lato-Light" pitchFamily="34" charset="0"/>
                <a:ea typeface="Raleway" pitchFamily="2" charset="0"/>
              </a:rPr>
              <a:t>S</a:t>
            </a:r>
            <a:r>
              <a:rPr lang="en-US" sz="1400" dirty="0" smtClean="0">
                <a:solidFill>
                  <a:schemeClr val="tx1">
                    <a:lumMod val="50000"/>
                    <a:lumOff val="50000"/>
                  </a:schemeClr>
                </a:solidFill>
                <a:latin typeface="Lato-Light" pitchFamily="34" charset="0"/>
                <a:ea typeface="Raleway" pitchFamily="2" charset="0"/>
              </a:rPr>
              <a:t>oftware installed servers (guests), fully automated network setup, automated OS setup, automated application setup, automated deployments, </a:t>
            </a:r>
            <a:r>
              <a:rPr lang="en-US" sz="1400" b="1" dirty="0" smtClean="0">
                <a:solidFill>
                  <a:schemeClr val="tx1">
                    <a:lumMod val="50000"/>
                    <a:lumOff val="50000"/>
                  </a:schemeClr>
                </a:solidFill>
                <a:latin typeface="Lato-Light" pitchFamily="34" charset="0"/>
                <a:ea typeface="Raleway" pitchFamily="2" charset="0"/>
              </a:rPr>
              <a:t>slice up VM into smaller unit</a:t>
            </a:r>
            <a:r>
              <a:rPr lang="en-US" sz="1400" dirty="0" smtClean="0">
                <a:solidFill>
                  <a:schemeClr val="tx1">
                    <a:lumMod val="50000"/>
                    <a:lumOff val="50000"/>
                  </a:schemeClr>
                </a:solidFill>
                <a:latin typeface="Lato-Light" pitchFamily="34" charset="0"/>
                <a:ea typeface="Raleway" pitchFamily="2" charset="0"/>
              </a:rPr>
              <a:t>s</a:t>
            </a:r>
            <a:endParaRPr lang="en-US" sz="1400" dirty="0">
              <a:solidFill>
                <a:schemeClr val="tx1">
                  <a:lumMod val="50000"/>
                  <a:lumOff val="50000"/>
                </a:schemeClr>
              </a:solidFill>
              <a:latin typeface="Lato-Light" pitchFamily="34" charset="0"/>
              <a:ea typeface="Raleway" pitchFamily="2" charset="0"/>
            </a:endParaRPr>
          </a:p>
        </p:txBody>
      </p:sp>
      <p:sp>
        <p:nvSpPr>
          <p:cNvPr id="5" name="TextBox 4"/>
          <p:cNvSpPr txBox="1"/>
          <p:nvPr/>
        </p:nvSpPr>
        <p:spPr>
          <a:xfrm>
            <a:off x="323528" y="3605580"/>
            <a:ext cx="3960440" cy="523220"/>
          </a:xfrm>
          <a:prstGeom prst="rect">
            <a:avLst/>
          </a:prstGeom>
          <a:noFill/>
        </p:spPr>
        <p:txBody>
          <a:bodyPr wrap="square" numCol="1" rtlCol="0">
            <a:spAutoFit/>
          </a:bodyPr>
          <a:lstStyle/>
          <a:p>
            <a:r>
              <a:rPr lang="en-US" sz="1400" dirty="0" smtClean="0">
                <a:solidFill>
                  <a:schemeClr val="tx1">
                    <a:lumMod val="50000"/>
                    <a:lumOff val="50000"/>
                  </a:schemeClr>
                </a:solidFill>
                <a:latin typeface="Lato-Light" pitchFamily="34" charset="0"/>
                <a:ea typeface="Raleway" pitchFamily="2" charset="0"/>
              </a:rPr>
              <a:t>Each unit appears to the application as owning it’s own OS</a:t>
            </a:r>
          </a:p>
        </p:txBody>
      </p:sp>
      <p:pic>
        <p:nvPicPr>
          <p:cNvPr id="3" name="Picture 2"/>
          <p:cNvPicPr>
            <a:picLocks noChangeAspect="1"/>
          </p:cNvPicPr>
          <p:nvPr/>
        </p:nvPicPr>
        <p:blipFill>
          <a:blip r:embed="rId2"/>
          <a:stretch>
            <a:fillRect/>
          </a:stretch>
        </p:blipFill>
        <p:spPr>
          <a:xfrm>
            <a:off x="4644008" y="1340768"/>
            <a:ext cx="3672408" cy="3672408"/>
          </a:xfrm>
          <a:prstGeom prst="rect">
            <a:avLst/>
          </a:prstGeom>
        </p:spPr>
      </p:pic>
      <p:sp>
        <p:nvSpPr>
          <p:cNvPr id="6" name="TextBox 5"/>
          <p:cNvSpPr txBox="1"/>
          <p:nvPr/>
        </p:nvSpPr>
        <p:spPr>
          <a:xfrm>
            <a:off x="323528" y="4217398"/>
            <a:ext cx="3960440" cy="307777"/>
          </a:xfrm>
          <a:prstGeom prst="rect">
            <a:avLst/>
          </a:prstGeom>
          <a:noFill/>
        </p:spPr>
        <p:txBody>
          <a:bodyPr wrap="square" numCol="1" rtlCol="0">
            <a:spAutoFit/>
          </a:bodyPr>
          <a:lstStyle/>
          <a:p>
            <a:r>
              <a:rPr lang="en-US" sz="1400" dirty="0" smtClean="0">
                <a:solidFill>
                  <a:schemeClr val="tx1">
                    <a:lumMod val="50000"/>
                    <a:lumOff val="50000"/>
                  </a:schemeClr>
                </a:solidFill>
                <a:latin typeface="Lato-Light" pitchFamily="34" charset="0"/>
                <a:ea typeface="Raleway" pitchFamily="2" charset="0"/>
              </a:rPr>
              <a:t>In reality, all units share the same kernel</a:t>
            </a:r>
          </a:p>
        </p:txBody>
      </p:sp>
    </p:spTree>
    <p:extLst>
      <p:ext uri="{BB962C8B-B14F-4D97-AF65-F5344CB8AC3E}">
        <p14:creationId xmlns:p14="http://schemas.microsoft.com/office/powerpoint/2010/main" val="99504976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 calcmode="lin" valueType="num">
                                      <p:cBhvr additive="base">
                                        <p:cTn id="7" dur="500" fill="hold"/>
                                        <p:tgtEl>
                                          <p:spTgt spid="1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3">
                                            <p:txEl>
                                              <p:pRg st="0" end="0"/>
                                            </p:txEl>
                                          </p:spTgt>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 calcmode="lin" valueType="num">
                                      <p:cBhvr additive="base">
                                        <p:cTn id="12"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grpId="0" nodeType="afterEffect">
                                  <p:stCondLst>
                                    <p:cond delay="0"/>
                                  </p:stCondLst>
                                  <p:childTnLst>
                                    <p:set>
                                      <p:cBhvr>
                                        <p:cTn id="16" dur="1" fill="hold">
                                          <p:stCondLst>
                                            <p:cond delay="0"/>
                                          </p:stCondLst>
                                        </p:cTn>
                                        <p:tgtEl>
                                          <p:spTgt spid="6">
                                            <p:txEl>
                                              <p:pRg st="0" end="0"/>
                                            </p:txEl>
                                          </p:spTgt>
                                        </p:tgtEl>
                                        <p:attrNameLst>
                                          <p:attrName>style.visibility</p:attrName>
                                        </p:attrNameLst>
                                      </p:cBhvr>
                                      <p:to>
                                        <p:strVal val="visible"/>
                                      </p:to>
                                    </p:set>
                                    <p:anim calcmode="lin" valueType="num">
                                      <p:cBhvr additive="base">
                                        <p:cTn id="17"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bldP spid="5" grpId="0" build="p"/>
      <p:bldP spid="6"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285974" y="260648"/>
            <a:ext cx="4718073" cy="830997"/>
          </a:xfrm>
          <a:prstGeom prst="rect">
            <a:avLst/>
          </a:prstGeom>
          <a:noFill/>
        </p:spPr>
        <p:txBody>
          <a:bodyPr wrap="square" rtlCol="0">
            <a:spAutoFit/>
          </a:bodyPr>
          <a:lstStyle/>
          <a:p>
            <a:r>
              <a:rPr lang="en-US" sz="4800" dirty="0" smtClean="0">
                <a:solidFill>
                  <a:srgbClr val="00AEDB"/>
                </a:solidFill>
                <a:latin typeface="Bebas Neue" pitchFamily="34" charset="0"/>
              </a:rPr>
              <a:t>Containers</a:t>
            </a:r>
            <a:endParaRPr lang="en-US" sz="4800" dirty="0">
              <a:solidFill>
                <a:srgbClr val="00AEDB"/>
              </a:solidFill>
              <a:latin typeface="Bebas Neue" pitchFamily="34" charset="0"/>
            </a:endParaRPr>
          </a:p>
        </p:txBody>
      </p:sp>
      <p:pic>
        <p:nvPicPr>
          <p:cNvPr id="1026" name="Picture 2" descr="http://zdnet3.cbsistatic.com/hub/i/r/2014/10/02/1f130129-49e2-11e4-b6a0-d4ae52e95e57/resize/770x578/3f83f67acfa33fe05865373b2b4b71dd/docker-vm-container.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1556792"/>
            <a:ext cx="7334250" cy="4133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4607450"/>
      </p:ext>
    </p:extLst>
  </p:cSld>
  <p:clrMapOvr>
    <a:masterClrMapping/>
  </p:clrMapOvr>
  <p:transition spd="slow">
    <p:push dir="u"/>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285974" y="260648"/>
            <a:ext cx="4718073" cy="830997"/>
          </a:xfrm>
          <a:prstGeom prst="rect">
            <a:avLst/>
          </a:prstGeom>
          <a:noFill/>
        </p:spPr>
        <p:txBody>
          <a:bodyPr wrap="square" rtlCol="0">
            <a:spAutoFit/>
          </a:bodyPr>
          <a:lstStyle/>
          <a:p>
            <a:r>
              <a:rPr lang="en-US" sz="4800" dirty="0" smtClean="0">
                <a:solidFill>
                  <a:srgbClr val="00AEDB"/>
                </a:solidFill>
                <a:latin typeface="Bebas Neue" pitchFamily="34" charset="0"/>
              </a:rPr>
              <a:t>Containers</a:t>
            </a:r>
            <a:endParaRPr lang="en-US" sz="4800" dirty="0">
              <a:solidFill>
                <a:srgbClr val="00AEDB"/>
              </a:solidFill>
              <a:latin typeface="Bebas Neue" pitchFamily="34" charset="0"/>
            </a:endParaRPr>
          </a:p>
        </p:txBody>
      </p:sp>
      <p:sp>
        <p:nvSpPr>
          <p:cNvPr id="13" name="TextBox 12"/>
          <p:cNvSpPr txBox="1"/>
          <p:nvPr/>
        </p:nvSpPr>
        <p:spPr>
          <a:xfrm>
            <a:off x="323528" y="2551544"/>
            <a:ext cx="3960440" cy="954107"/>
          </a:xfrm>
          <a:prstGeom prst="rect">
            <a:avLst/>
          </a:prstGeom>
          <a:noFill/>
        </p:spPr>
        <p:txBody>
          <a:bodyPr wrap="square" numCol="1" rtlCol="0">
            <a:spAutoFit/>
          </a:bodyPr>
          <a:lstStyle/>
          <a:p>
            <a:r>
              <a:rPr lang="en-US" sz="1400" dirty="0">
                <a:solidFill>
                  <a:schemeClr val="tx1">
                    <a:lumMod val="50000"/>
                    <a:lumOff val="50000"/>
                  </a:schemeClr>
                </a:solidFill>
                <a:latin typeface="Lato-Light" pitchFamily="34" charset="0"/>
                <a:ea typeface="Raleway" pitchFamily="2" charset="0"/>
              </a:rPr>
              <a:t>S</a:t>
            </a:r>
            <a:r>
              <a:rPr lang="en-US" sz="1400" dirty="0" smtClean="0">
                <a:solidFill>
                  <a:schemeClr val="tx1">
                    <a:lumMod val="50000"/>
                    <a:lumOff val="50000"/>
                  </a:schemeClr>
                </a:solidFill>
                <a:latin typeface="Lato-Light" pitchFamily="34" charset="0"/>
                <a:ea typeface="Raleway" pitchFamily="2" charset="0"/>
              </a:rPr>
              <a:t>oftware installed servers (guests), fully automated network setup, automated OS setup, automated application setup, automated deployments, </a:t>
            </a:r>
            <a:r>
              <a:rPr lang="en-US" sz="1400" b="1" dirty="0" smtClean="0">
                <a:solidFill>
                  <a:schemeClr val="tx1">
                    <a:lumMod val="50000"/>
                    <a:lumOff val="50000"/>
                  </a:schemeClr>
                </a:solidFill>
                <a:latin typeface="Lato-Light" pitchFamily="34" charset="0"/>
                <a:ea typeface="Raleway" pitchFamily="2" charset="0"/>
              </a:rPr>
              <a:t>slice up VM into smaller unit</a:t>
            </a:r>
            <a:r>
              <a:rPr lang="en-US" sz="1400" dirty="0" smtClean="0">
                <a:solidFill>
                  <a:schemeClr val="tx1">
                    <a:lumMod val="50000"/>
                    <a:lumOff val="50000"/>
                  </a:schemeClr>
                </a:solidFill>
                <a:latin typeface="Lato-Light" pitchFamily="34" charset="0"/>
                <a:ea typeface="Raleway" pitchFamily="2" charset="0"/>
              </a:rPr>
              <a:t>s</a:t>
            </a:r>
            <a:endParaRPr lang="en-US" sz="1400" dirty="0">
              <a:solidFill>
                <a:schemeClr val="tx1">
                  <a:lumMod val="50000"/>
                  <a:lumOff val="50000"/>
                </a:schemeClr>
              </a:solidFill>
              <a:latin typeface="Lato-Light" pitchFamily="34" charset="0"/>
              <a:ea typeface="Raleway" pitchFamily="2" charset="0"/>
            </a:endParaRPr>
          </a:p>
        </p:txBody>
      </p:sp>
      <p:sp>
        <p:nvSpPr>
          <p:cNvPr id="5" name="TextBox 4"/>
          <p:cNvSpPr txBox="1"/>
          <p:nvPr/>
        </p:nvSpPr>
        <p:spPr>
          <a:xfrm>
            <a:off x="323528" y="3605580"/>
            <a:ext cx="3960440" cy="523220"/>
          </a:xfrm>
          <a:prstGeom prst="rect">
            <a:avLst/>
          </a:prstGeom>
          <a:noFill/>
        </p:spPr>
        <p:txBody>
          <a:bodyPr wrap="square" numCol="1" rtlCol="0">
            <a:spAutoFit/>
          </a:bodyPr>
          <a:lstStyle/>
          <a:p>
            <a:r>
              <a:rPr lang="en-US" sz="1400" dirty="0" smtClean="0">
                <a:solidFill>
                  <a:schemeClr val="tx1">
                    <a:lumMod val="50000"/>
                    <a:lumOff val="50000"/>
                  </a:schemeClr>
                </a:solidFill>
                <a:latin typeface="Lato-Light" pitchFamily="34" charset="0"/>
                <a:ea typeface="Raleway" pitchFamily="2" charset="0"/>
              </a:rPr>
              <a:t>Each unit appears to the application as owning it’s own OS</a:t>
            </a:r>
          </a:p>
        </p:txBody>
      </p:sp>
      <p:sp>
        <p:nvSpPr>
          <p:cNvPr id="6" name="TextBox 5"/>
          <p:cNvSpPr txBox="1"/>
          <p:nvPr/>
        </p:nvSpPr>
        <p:spPr>
          <a:xfrm>
            <a:off x="323528" y="4217398"/>
            <a:ext cx="3960440" cy="307777"/>
          </a:xfrm>
          <a:prstGeom prst="rect">
            <a:avLst/>
          </a:prstGeom>
          <a:noFill/>
        </p:spPr>
        <p:txBody>
          <a:bodyPr wrap="square" numCol="1" rtlCol="0">
            <a:spAutoFit/>
          </a:bodyPr>
          <a:lstStyle/>
          <a:p>
            <a:r>
              <a:rPr lang="en-US" sz="1400" dirty="0" smtClean="0">
                <a:solidFill>
                  <a:schemeClr val="tx1">
                    <a:lumMod val="50000"/>
                    <a:lumOff val="50000"/>
                  </a:schemeClr>
                </a:solidFill>
                <a:latin typeface="Lato-Light" pitchFamily="34" charset="0"/>
                <a:ea typeface="Raleway" pitchFamily="2" charset="0"/>
              </a:rPr>
              <a:t>In reality, all units share the same kernel</a:t>
            </a:r>
          </a:p>
        </p:txBody>
      </p:sp>
      <p:pic>
        <p:nvPicPr>
          <p:cNvPr id="2" name="Picture 1"/>
          <p:cNvPicPr>
            <a:picLocks noChangeAspect="1"/>
          </p:cNvPicPr>
          <p:nvPr/>
        </p:nvPicPr>
        <p:blipFill>
          <a:blip r:embed="rId2"/>
          <a:stretch>
            <a:fillRect/>
          </a:stretch>
        </p:blipFill>
        <p:spPr>
          <a:xfrm>
            <a:off x="-304800" y="-228600"/>
            <a:ext cx="9753600" cy="7315200"/>
          </a:xfrm>
          <a:prstGeom prst="rect">
            <a:avLst/>
          </a:prstGeom>
        </p:spPr>
      </p:pic>
    </p:spTree>
    <p:extLst>
      <p:ext uri="{BB962C8B-B14F-4D97-AF65-F5344CB8AC3E}">
        <p14:creationId xmlns:p14="http://schemas.microsoft.com/office/powerpoint/2010/main" val="328128677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 calcmode="lin" valueType="num">
                                      <p:cBhvr additive="base">
                                        <p:cTn id="7" dur="500" fill="hold"/>
                                        <p:tgtEl>
                                          <p:spTgt spid="1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3">
                                            <p:txEl>
                                              <p:pRg st="0" end="0"/>
                                            </p:txEl>
                                          </p:spTgt>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 calcmode="lin" valueType="num">
                                      <p:cBhvr additive="base">
                                        <p:cTn id="12"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grpId="0" nodeType="afterEffect">
                                  <p:stCondLst>
                                    <p:cond delay="0"/>
                                  </p:stCondLst>
                                  <p:childTnLst>
                                    <p:set>
                                      <p:cBhvr>
                                        <p:cTn id="16" dur="1" fill="hold">
                                          <p:stCondLst>
                                            <p:cond delay="0"/>
                                          </p:stCondLst>
                                        </p:cTn>
                                        <p:tgtEl>
                                          <p:spTgt spid="6">
                                            <p:txEl>
                                              <p:pRg st="0" end="0"/>
                                            </p:txEl>
                                          </p:spTgt>
                                        </p:tgtEl>
                                        <p:attrNameLst>
                                          <p:attrName>style.visibility</p:attrName>
                                        </p:attrNameLst>
                                      </p:cBhvr>
                                      <p:to>
                                        <p:strVal val="visible"/>
                                      </p:to>
                                    </p:set>
                                    <p:anim calcmode="lin" valueType="num">
                                      <p:cBhvr additive="base">
                                        <p:cTn id="17"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bldP spid="5" grpId="0" build="p"/>
      <p:bldP spid="6"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285974" y="260648"/>
            <a:ext cx="6518274" cy="830997"/>
          </a:xfrm>
          <a:prstGeom prst="rect">
            <a:avLst/>
          </a:prstGeom>
          <a:noFill/>
        </p:spPr>
        <p:txBody>
          <a:bodyPr wrap="square" rtlCol="0">
            <a:spAutoFit/>
          </a:bodyPr>
          <a:lstStyle/>
          <a:p>
            <a:r>
              <a:rPr lang="en-US" sz="4800" dirty="0" smtClean="0">
                <a:solidFill>
                  <a:srgbClr val="00AEDB"/>
                </a:solidFill>
                <a:latin typeface="Bebas Neue" pitchFamily="34" charset="0"/>
              </a:rPr>
              <a:t>Containers - Building</a:t>
            </a:r>
            <a:endParaRPr lang="en-US" sz="4800" dirty="0">
              <a:solidFill>
                <a:srgbClr val="00AEDB"/>
              </a:solidFill>
              <a:latin typeface="Bebas Neue" pitchFamily="34" charset="0"/>
            </a:endParaRPr>
          </a:p>
        </p:txBody>
      </p:sp>
      <p:pic>
        <p:nvPicPr>
          <p:cNvPr id="2" name="Picture 1"/>
          <p:cNvPicPr>
            <a:picLocks noChangeAspect="1"/>
          </p:cNvPicPr>
          <p:nvPr/>
        </p:nvPicPr>
        <p:blipFill>
          <a:blip r:embed="rId2"/>
          <a:stretch>
            <a:fillRect/>
          </a:stretch>
        </p:blipFill>
        <p:spPr>
          <a:xfrm>
            <a:off x="-1" y="1890712"/>
            <a:ext cx="9144001" cy="3076575"/>
          </a:xfrm>
          <a:prstGeom prst="rect">
            <a:avLst/>
          </a:prstGeom>
        </p:spPr>
      </p:pic>
    </p:spTree>
    <p:extLst>
      <p:ext uri="{BB962C8B-B14F-4D97-AF65-F5344CB8AC3E}">
        <p14:creationId xmlns:p14="http://schemas.microsoft.com/office/powerpoint/2010/main" val="888752505"/>
      </p:ext>
    </p:extLst>
  </p:cSld>
  <p:clrMapOvr>
    <a:masterClrMapping/>
  </p:clrMapOvr>
  <p:transition spd="slow">
    <p:push dir="u"/>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285974" y="260648"/>
            <a:ext cx="6950322" cy="830997"/>
          </a:xfrm>
          <a:prstGeom prst="rect">
            <a:avLst/>
          </a:prstGeom>
          <a:noFill/>
        </p:spPr>
        <p:txBody>
          <a:bodyPr wrap="square" rtlCol="0">
            <a:spAutoFit/>
          </a:bodyPr>
          <a:lstStyle/>
          <a:p>
            <a:r>
              <a:rPr lang="en-US" sz="4800" dirty="0" smtClean="0">
                <a:solidFill>
                  <a:srgbClr val="00AEDB"/>
                </a:solidFill>
                <a:latin typeface="Bebas Neue" pitchFamily="34" charset="0"/>
              </a:rPr>
              <a:t>Containers - Creating</a:t>
            </a:r>
            <a:endParaRPr lang="en-US" sz="4800" dirty="0">
              <a:solidFill>
                <a:srgbClr val="00AEDB"/>
              </a:solidFill>
              <a:latin typeface="Bebas Neue" pitchFamily="34" charset="0"/>
            </a:endParaRPr>
          </a:p>
        </p:txBody>
      </p:sp>
      <p:sp>
        <p:nvSpPr>
          <p:cNvPr id="13" name="TextBox 12"/>
          <p:cNvSpPr txBox="1"/>
          <p:nvPr/>
        </p:nvSpPr>
        <p:spPr>
          <a:xfrm>
            <a:off x="395536" y="1556792"/>
            <a:ext cx="7272808" cy="1815882"/>
          </a:xfrm>
          <a:prstGeom prst="rect">
            <a:avLst/>
          </a:prstGeom>
          <a:noFill/>
        </p:spPr>
        <p:txBody>
          <a:bodyPr wrap="square" numCol="1" rtlCol="0">
            <a:spAutoFit/>
          </a:bodyPr>
          <a:lstStyle/>
          <a:p>
            <a:r>
              <a:rPr lang="en-US" sz="1400" b="1" dirty="0" smtClean="0">
                <a:solidFill>
                  <a:schemeClr val="tx1">
                    <a:lumMod val="50000"/>
                    <a:lumOff val="50000"/>
                  </a:schemeClr>
                </a:solidFill>
                <a:latin typeface="Lato-Light" pitchFamily="34" charset="0"/>
                <a:ea typeface="Raleway" pitchFamily="2" charset="0"/>
              </a:rPr>
              <a:t>Locally you must first create a virtual machine for running containers in</a:t>
            </a:r>
            <a:endParaRPr lang="en-US" sz="1400" dirty="0" smtClean="0">
              <a:solidFill>
                <a:schemeClr val="tx1">
                  <a:lumMod val="50000"/>
                  <a:lumOff val="50000"/>
                </a:schemeClr>
              </a:solidFill>
              <a:latin typeface="Lato-Light" pitchFamily="34" charset="0"/>
              <a:ea typeface="Raleway" pitchFamily="2" charset="0"/>
            </a:endParaRPr>
          </a:p>
          <a:p>
            <a:endParaRPr lang="en-US" sz="1400" dirty="0">
              <a:solidFill>
                <a:schemeClr val="tx1">
                  <a:lumMod val="50000"/>
                  <a:lumOff val="50000"/>
                </a:schemeClr>
              </a:solidFill>
              <a:latin typeface="Lato-Light" pitchFamily="34" charset="0"/>
              <a:ea typeface="Raleway" pitchFamily="2" charset="0"/>
            </a:endParaRPr>
          </a:p>
          <a:p>
            <a:r>
              <a:rPr lang="en-US" sz="1400" dirty="0" err="1" smtClean="0">
                <a:solidFill>
                  <a:schemeClr val="tx1">
                    <a:lumMod val="50000"/>
                    <a:lumOff val="50000"/>
                  </a:schemeClr>
                </a:solidFill>
                <a:latin typeface="Lato-Light" pitchFamily="34" charset="0"/>
                <a:ea typeface="Raleway" pitchFamily="2" charset="0"/>
              </a:rPr>
              <a:t>docker</a:t>
            </a:r>
            <a:r>
              <a:rPr lang="en-US" sz="1400" dirty="0" smtClean="0">
                <a:solidFill>
                  <a:schemeClr val="tx1">
                    <a:lumMod val="50000"/>
                    <a:lumOff val="50000"/>
                  </a:schemeClr>
                </a:solidFill>
                <a:latin typeface="Lato-Light" pitchFamily="34" charset="0"/>
                <a:ea typeface="Raleway" pitchFamily="2" charset="0"/>
              </a:rPr>
              <a:t>-machine create –driver </a:t>
            </a:r>
            <a:r>
              <a:rPr lang="en-US" sz="1400" dirty="0" err="1" smtClean="0">
                <a:solidFill>
                  <a:schemeClr val="tx1">
                    <a:lumMod val="50000"/>
                    <a:lumOff val="50000"/>
                  </a:schemeClr>
                </a:solidFill>
                <a:latin typeface="Lato-Light" pitchFamily="34" charset="0"/>
                <a:ea typeface="Raleway" pitchFamily="2" charset="0"/>
              </a:rPr>
              <a:t>virtualbox</a:t>
            </a:r>
            <a:r>
              <a:rPr lang="en-US" sz="1400" dirty="0" smtClean="0">
                <a:solidFill>
                  <a:schemeClr val="tx1">
                    <a:lumMod val="50000"/>
                    <a:lumOff val="50000"/>
                  </a:schemeClr>
                </a:solidFill>
                <a:latin typeface="Lato-Light" pitchFamily="34" charset="0"/>
                <a:ea typeface="Raleway" pitchFamily="2" charset="0"/>
              </a:rPr>
              <a:t> </a:t>
            </a:r>
            <a:r>
              <a:rPr lang="en-US" sz="1400" dirty="0" err="1" smtClean="0">
                <a:solidFill>
                  <a:schemeClr val="tx1">
                    <a:lumMod val="50000"/>
                    <a:lumOff val="50000"/>
                  </a:schemeClr>
                </a:solidFill>
                <a:latin typeface="Lato-Light" pitchFamily="34" charset="0"/>
                <a:ea typeface="Raleway" pitchFamily="2" charset="0"/>
              </a:rPr>
              <a:t>codecamp</a:t>
            </a:r>
            <a:endParaRPr lang="en-US" sz="1400" dirty="0" smtClean="0">
              <a:solidFill>
                <a:schemeClr val="tx1">
                  <a:lumMod val="50000"/>
                  <a:lumOff val="50000"/>
                </a:schemeClr>
              </a:solidFill>
              <a:latin typeface="Lato-Light" pitchFamily="34" charset="0"/>
              <a:ea typeface="Raleway" pitchFamily="2" charset="0"/>
            </a:endParaRPr>
          </a:p>
          <a:p>
            <a:endParaRPr lang="en-US" sz="1400" dirty="0">
              <a:solidFill>
                <a:schemeClr val="tx1">
                  <a:lumMod val="50000"/>
                  <a:lumOff val="50000"/>
                </a:schemeClr>
              </a:solidFill>
              <a:latin typeface="Lato-Light" pitchFamily="34" charset="0"/>
              <a:ea typeface="Raleway" pitchFamily="2" charset="0"/>
            </a:endParaRPr>
          </a:p>
          <a:p>
            <a:r>
              <a:rPr lang="en-US" sz="1400" b="1" dirty="0" smtClean="0">
                <a:solidFill>
                  <a:schemeClr val="tx1">
                    <a:lumMod val="50000"/>
                    <a:lumOff val="50000"/>
                  </a:schemeClr>
                </a:solidFill>
                <a:latin typeface="Lato-Light" pitchFamily="34" charset="0"/>
                <a:ea typeface="Raleway" pitchFamily="2" charset="0"/>
              </a:rPr>
              <a:t>Uses an .</a:t>
            </a:r>
            <a:r>
              <a:rPr lang="en-US" sz="1400" b="1" dirty="0" err="1" smtClean="0">
                <a:solidFill>
                  <a:schemeClr val="tx1">
                    <a:lumMod val="50000"/>
                    <a:lumOff val="50000"/>
                  </a:schemeClr>
                </a:solidFill>
                <a:latin typeface="Lato-Light" pitchFamily="34" charset="0"/>
                <a:ea typeface="Raleway" pitchFamily="2" charset="0"/>
              </a:rPr>
              <a:t>iso</a:t>
            </a:r>
            <a:r>
              <a:rPr lang="en-US" sz="1400" b="1" dirty="0" smtClean="0">
                <a:solidFill>
                  <a:schemeClr val="tx1">
                    <a:lumMod val="50000"/>
                    <a:lumOff val="50000"/>
                  </a:schemeClr>
                </a:solidFill>
                <a:latin typeface="Lato-Light" pitchFamily="34" charset="0"/>
                <a:ea typeface="Raleway" pitchFamily="2" charset="0"/>
              </a:rPr>
              <a:t> image of the </a:t>
            </a:r>
            <a:r>
              <a:rPr lang="en-US" sz="1400" b="1" dirty="0" err="1" smtClean="0">
                <a:solidFill>
                  <a:schemeClr val="tx1">
                    <a:lumMod val="50000"/>
                    <a:lumOff val="50000"/>
                  </a:schemeClr>
                </a:solidFill>
                <a:latin typeface="Lato-Light" pitchFamily="34" charset="0"/>
                <a:ea typeface="Raleway" pitchFamily="2" charset="0"/>
              </a:rPr>
              <a:t>docker</a:t>
            </a:r>
            <a:r>
              <a:rPr lang="en-US" sz="1400" b="1" dirty="0" smtClean="0">
                <a:solidFill>
                  <a:schemeClr val="tx1">
                    <a:lumMod val="50000"/>
                    <a:lumOff val="50000"/>
                  </a:schemeClr>
                </a:solidFill>
                <a:latin typeface="Lato-Light" pitchFamily="34" charset="0"/>
                <a:ea typeface="Raleway" pitchFamily="2" charset="0"/>
              </a:rPr>
              <a:t> version of </a:t>
            </a:r>
            <a:r>
              <a:rPr lang="en-US" sz="1400" b="1" dirty="0" err="1" smtClean="0">
                <a:solidFill>
                  <a:schemeClr val="tx1">
                    <a:lumMod val="50000"/>
                    <a:lumOff val="50000"/>
                  </a:schemeClr>
                </a:solidFill>
                <a:latin typeface="Lato-Light" pitchFamily="34" charset="0"/>
                <a:ea typeface="Raleway" pitchFamily="2" charset="0"/>
              </a:rPr>
              <a:t>linux</a:t>
            </a:r>
            <a:r>
              <a:rPr lang="en-US" sz="1400" b="1" dirty="0" smtClean="0">
                <a:solidFill>
                  <a:schemeClr val="tx1">
                    <a:lumMod val="50000"/>
                    <a:lumOff val="50000"/>
                  </a:schemeClr>
                </a:solidFill>
                <a:latin typeface="Lato-Light" pitchFamily="34" charset="0"/>
                <a:ea typeface="Raleway" pitchFamily="2" charset="0"/>
              </a:rPr>
              <a:t> to create the </a:t>
            </a:r>
            <a:r>
              <a:rPr lang="en-US" sz="1400" b="1" dirty="0" err="1" smtClean="0">
                <a:solidFill>
                  <a:schemeClr val="tx1">
                    <a:lumMod val="50000"/>
                    <a:lumOff val="50000"/>
                  </a:schemeClr>
                </a:solidFill>
                <a:latin typeface="Lato-Light" pitchFamily="34" charset="0"/>
                <a:ea typeface="Raleway" pitchFamily="2" charset="0"/>
              </a:rPr>
              <a:t>vm</a:t>
            </a:r>
            <a:r>
              <a:rPr lang="en-US" sz="1400" b="1" dirty="0" smtClean="0">
                <a:solidFill>
                  <a:schemeClr val="tx1">
                    <a:lumMod val="50000"/>
                    <a:lumOff val="50000"/>
                  </a:schemeClr>
                </a:solidFill>
                <a:latin typeface="Lato-Light" pitchFamily="34" charset="0"/>
                <a:ea typeface="Raleway" pitchFamily="2" charset="0"/>
              </a:rPr>
              <a:t>, or cloud device</a:t>
            </a:r>
          </a:p>
          <a:p>
            <a:endParaRPr lang="en-US" sz="1400" b="1" dirty="0">
              <a:solidFill>
                <a:schemeClr val="tx1">
                  <a:lumMod val="50000"/>
                  <a:lumOff val="50000"/>
                </a:schemeClr>
              </a:solidFill>
              <a:latin typeface="Lato-Light" pitchFamily="34" charset="0"/>
              <a:ea typeface="Raleway" pitchFamily="2" charset="0"/>
            </a:endParaRPr>
          </a:p>
          <a:p>
            <a:r>
              <a:rPr lang="en-US" sz="1400" b="1" dirty="0" smtClean="0">
                <a:solidFill>
                  <a:schemeClr val="tx1">
                    <a:lumMod val="50000"/>
                    <a:lumOff val="50000"/>
                  </a:schemeClr>
                </a:solidFill>
                <a:latin typeface="Lato-Light" pitchFamily="34" charset="0"/>
                <a:ea typeface="Raleway" pitchFamily="2" charset="0"/>
              </a:rPr>
              <a:t>demo</a:t>
            </a:r>
          </a:p>
          <a:p>
            <a:endParaRPr lang="en-US" sz="1400" dirty="0">
              <a:solidFill>
                <a:schemeClr val="tx1">
                  <a:lumMod val="50000"/>
                  <a:lumOff val="50000"/>
                </a:schemeClr>
              </a:solidFill>
              <a:latin typeface="Lato-Light" pitchFamily="34" charset="0"/>
              <a:ea typeface="Raleway" pitchFamily="2" charset="0"/>
            </a:endParaRPr>
          </a:p>
        </p:txBody>
      </p:sp>
    </p:spTree>
    <p:extLst>
      <p:ext uri="{BB962C8B-B14F-4D97-AF65-F5344CB8AC3E}">
        <p14:creationId xmlns:p14="http://schemas.microsoft.com/office/powerpoint/2010/main" val="250050299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 calcmode="lin" valueType="num">
                                      <p:cBhvr additive="base">
                                        <p:cTn id="7" dur="500" fill="hold"/>
                                        <p:tgtEl>
                                          <p:spTgt spid="1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3">
                                            <p:txEl>
                                              <p:pRg st="2" end="2"/>
                                            </p:txEl>
                                          </p:spTgt>
                                        </p:tgtEl>
                                        <p:attrNameLst>
                                          <p:attrName>style.visibility</p:attrName>
                                        </p:attrNameLst>
                                      </p:cBhvr>
                                      <p:to>
                                        <p:strVal val="visible"/>
                                      </p:to>
                                    </p:set>
                                    <p:anim calcmode="lin" valueType="num">
                                      <p:cBhvr additive="base">
                                        <p:cTn id="13" dur="500" fill="hold"/>
                                        <p:tgtEl>
                                          <p:spTgt spid="1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3">
                                            <p:txEl>
                                              <p:pRg st="4" end="4"/>
                                            </p:txEl>
                                          </p:spTgt>
                                        </p:tgtEl>
                                        <p:attrNameLst>
                                          <p:attrName>style.visibility</p:attrName>
                                        </p:attrNameLst>
                                      </p:cBhvr>
                                      <p:to>
                                        <p:strVal val="visible"/>
                                      </p:to>
                                    </p:set>
                                    <p:anim calcmode="lin" valueType="num">
                                      <p:cBhvr additive="base">
                                        <p:cTn id="19" dur="500" fill="hold"/>
                                        <p:tgtEl>
                                          <p:spTgt spid="13">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3">
                                            <p:txEl>
                                              <p:pRg st="6" end="6"/>
                                            </p:txEl>
                                          </p:spTgt>
                                        </p:tgtEl>
                                        <p:attrNameLst>
                                          <p:attrName>style.visibility</p:attrName>
                                        </p:attrNameLst>
                                      </p:cBhvr>
                                      <p:to>
                                        <p:strVal val="visible"/>
                                      </p:to>
                                    </p:set>
                                    <p:anim calcmode="lin" valueType="num">
                                      <p:cBhvr additive="base">
                                        <p:cTn id="25" dur="500" fill="hold"/>
                                        <p:tgtEl>
                                          <p:spTgt spid="13">
                                            <p:txEl>
                                              <p:pRg st="6" end="6"/>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285974" y="260648"/>
            <a:ext cx="6950322" cy="830997"/>
          </a:xfrm>
          <a:prstGeom prst="rect">
            <a:avLst/>
          </a:prstGeom>
          <a:noFill/>
        </p:spPr>
        <p:txBody>
          <a:bodyPr wrap="square" rtlCol="0">
            <a:spAutoFit/>
          </a:bodyPr>
          <a:lstStyle/>
          <a:p>
            <a:r>
              <a:rPr lang="en-US" sz="4800" dirty="0" smtClean="0">
                <a:solidFill>
                  <a:srgbClr val="00AEDB"/>
                </a:solidFill>
                <a:latin typeface="Bebas Neue" pitchFamily="34" charset="0"/>
              </a:rPr>
              <a:t>Containers - Build</a:t>
            </a:r>
            <a:endParaRPr lang="en-US" sz="4800" dirty="0">
              <a:solidFill>
                <a:srgbClr val="00AEDB"/>
              </a:solidFill>
              <a:latin typeface="Bebas Neue" pitchFamily="34" charset="0"/>
            </a:endParaRPr>
          </a:p>
        </p:txBody>
      </p:sp>
      <p:sp>
        <p:nvSpPr>
          <p:cNvPr id="13" name="TextBox 12"/>
          <p:cNvSpPr txBox="1"/>
          <p:nvPr/>
        </p:nvSpPr>
        <p:spPr>
          <a:xfrm>
            <a:off x="395536" y="1556792"/>
            <a:ext cx="7272808" cy="1600438"/>
          </a:xfrm>
          <a:prstGeom prst="rect">
            <a:avLst/>
          </a:prstGeom>
          <a:noFill/>
        </p:spPr>
        <p:txBody>
          <a:bodyPr wrap="square" numCol="1" rtlCol="0">
            <a:spAutoFit/>
          </a:bodyPr>
          <a:lstStyle/>
          <a:p>
            <a:r>
              <a:rPr lang="en-US" sz="1400" dirty="0" smtClean="0">
                <a:solidFill>
                  <a:schemeClr val="tx1">
                    <a:lumMod val="50000"/>
                    <a:lumOff val="50000"/>
                  </a:schemeClr>
                </a:solidFill>
                <a:latin typeface="Lato-Light" pitchFamily="34" charset="0"/>
                <a:ea typeface="Raleway" pitchFamily="2" charset="0"/>
              </a:rPr>
              <a:t>Create a </a:t>
            </a:r>
            <a:r>
              <a:rPr lang="en-US" sz="1400" dirty="0" err="1" smtClean="0">
                <a:solidFill>
                  <a:schemeClr val="tx1">
                    <a:lumMod val="50000"/>
                    <a:lumOff val="50000"/>
                  </a:schemeClr>
                </a:solidFill>
                <a:latin typeface="Lato-Light" pitchFamily="34" charset="0"/>
                <a:ea typeface="Raleway" pitchFamily="2" charset="0"/>
              </a:rPr>
              <a:t>Dockerfile</a:t>
            </a:r>
            <a:r>
              <a:rPr lang="en-US" sz="1400" dirty="0" smtClean="0">
                <a:solidFill>
                  <a:schemeClr val="tx1">
                    <a:lumMod val="50000"/>
                    <a:lumOff val="50000"/>
                  </a:schemeClr>
                </a:solidFill>
                <a:latin typeface="Lato-Light" pitchFamily="34" charset="0"/>
                <a:ea typeface="Raleway" pitchFamily="2" charset="0"/>
              </a:rPr>
              <a:t> in a folder with all the commands to provision your OS</a:t>
            </a:r>
          </a:p>
          <a:p>
            <a:endParaRPr lang="en-US" sz="1400" dirty="0">
              <a:solidFill>
                <a:schemeClr val="tx1">
                  <a:lumMod val="50000"/>
                  <a:lumOff val="50000"/>
                </a:schemeClr>
              </a:solidFill>
              <a:latin typeface="Lato-Light" pitchFamily="34" charset="0"/>
              <a:ea typeface="Raleway" pitchFamily="2" charset="0"/>
            </a:endParaRPr>
          </a:p>
          <a:p>
            <a:r>
              <a:rPr lang="en-US" sz="1400" dirty="0" smtClean="0">
                <a:solidFill>
                  <a:schemeClr val="tx1">
                    <a:lumMod val="50000"/>
                    <a:lumOff val="50000"/>
                  </a:schemeClr>
                </a:solidFill>
                <a:latin typeface="Lato-Light" pitchFamily="34" charset="0"/>
                <a:ea typeface="Raleway" pitchFamily="2" charset="0"/>
              </a:rPr>
              <a:t>Base it on top of previously created images to reduce effort and download time</a:t>
            </a:r>
          </a:p>
          <a:p>
            <a:endParaRPr lang="en-US" sz="1400" dirty="0">
              <a:solidFill>
                <a:schemeClr val="tx1">
                  <a:lumMod val="50000"/>
                  <a:lumOff val="50000"/>
                </a:schemeClr>
              </a:solidFill>
              <a:latin typeface="Lato-Light" pitchFamily="34" charset="0"/>
              <a:ea typeface="Raleway" pitchFamily="2" charset="0"/>
            </a:endParaRPr>
          </a:p>
          <a:p>
            <a:r>
              <a:rPr lang="en-US" sz="1400" dirty="0" smtClean="0">
                <a:solidFill>
                  <a:schemeClr val="tx1">
                    <a:lumMod val="50000"/>
                    <a:lumOff val="50000"/>
                  </a:schemeClr>
                </a:solidFill>
                <a:latin typeface="Lato-Light" pitchFamily="34" charset="0"/>
                <a:ea typeface="Raleway" pitchFamily="2" charset="0"/>
              </a:rPr>
              <a:t>Demo node-starter </a:t>
            </a:r>
            <a:r>
              <a:rPr lang="en-US" sz="1400" dirty="0" err="1" smtClean="0">
                <a:solidFill>
                  <a:schemeClr val="tx1">
                    <a:lumMod val="50000"/>
                    <a:lumOff val="50000"/>
                  </a:schemeClr>
                </a:solidFill>
                <a:latin typeface="Lato-Light" pitchFamily="34" charset="0"/>
                <a:ea typeface="Raleway" pitchFamily="2" charset="0"/>
              </a:rPr>
              <a:t>docker</a:t>
            </a:r>
            <a:r>
              <a:rPr lang="en-US" sz="1400" dirty="0" smtClean="0">
                <a:solidFill>
                  <a:schemeClr val="tx1">
                    <a:lumMod val="50000"/>
                    <a:lumOff val="50000"/>
                  </a:schemeClr>
                </a:solidFill>
                <a:latin typeface="Lato-Light" pitchFamily="34" charset="0"/>
                <a:ea typeface="Raleway" pitchFamily="2" charset="0"/>
              </a:rPr>
              <a:t> file build</a:t>
            </a:r>
          </a:p>
          <a:p>
            <a:endParaRPr lang="en-US" sz="1400" dirty="0">
              <a:solidFill>
                <a:schemeClr val="tx1">
                  <a:lumMod val="50000"/>
                  <a:lumOff val="50000"/>
                </a:schemeClr>
              </a:solidFill>
              <a:latin typeface="Lato-Light" pitchFamily="34" charset="0"/>
              <a:ea typeface="Raleway" pitchFamily="2" charset="0"/>
            </a:endParaRPr>
          </a:p>
          <a:p>
            <a:r>
              <a:rPr lang="en-US" sz="1400" dirty="0" smtClean="0">
                <a:solidFill>
                  <a:schemeClr val="tx1">
                    <a:lumMod val="50000"/>
                    <a:lumOff val="50000"/>
                  </a:schemeClr>
                </a:solidFill>
                <a:latin typeface="Lato-Light" pitchFamily="34" charset="0"/>
                <a:ea typeface="Raleway" pitchFamily="2" charset="0"/>
              </a:rPr>
              <a:t>End result is an Image that can be run as a container. </a:t>
            </a:r>
            <a:endParaRPr lang="en-US" sz="1400" dirty="0">
              <a:solidFill>
                <a:schemeClr val="tx1">
                  <a:lumMod val="50000"/>
                  <a:lumOff val="50000"/>
                </a:schemeClr>
              </a:solidFill>
              <a:latin typeface="Lato-Light" pitchFamily="34" charset="0"/>
              <a:ea typeface="Raleway" pitchFamily="2" charset="0"/>
            </a:endParaRPr>
          </a:p>
        </p:txBody>
      </p:sp>
    </p:spTree>
    <p:extLst>
      <p:ext uri="{BB962C8B-B14F-4D97-AF65-F5344CB8AC3E}">
        <p14:creationId xmlns:p14="http://schemas.microsoft.com/office/powerpoint/2010/main" val="385596770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 calcmode="lin" valueType="num">
                                      <p:cBhvr additive="base">
                                        <p:cTn id="7" dur="500" fill="hold"/>
                                        <p:tgtEl>
                                          <p:spTgt spid="1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3">
                                            <p:txEl>
                                              <p:pRg st="2" end="2"/>
                                            </p:txEl>
                                          </p:spTgt>
                                        </p:tgtEl>
                                        <p:attrNameLst>
                                          <p:attrName>style.visibility</p:attrName>
                                        </p:attrNameLst>
                                      </p:cBhvr>
                                      <p:to>
                                        <p:strVal val="visible"/>
                                      </p:to>
                                    </p:set>
                                    <p:anim calcmode="lin" valueType="num">
                                      <p:cBhvr additive="base">
                                        <p:cTn id="13" dur="500" fill="hold"/>
                                        <p:tgtEl>
                                          <p:spTgt spid="1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3">
                                            <p:txEl>
                                              <p:pRg st="4" end="4"/>
                                            </p:txEl>
                                          </p:spTgt>
                                        </p:tgtEl>
                                        <p:attrNameLst>
                                          <p:attrName>style.visibility</p:attrName>
                                        </p:attrNameLst>
                                      </p:cBhvr>
                                      <p:to>
                                        <p:strVal val="visible"/>
                                      </p:to>
                                    </p:set>
                                    <p:anim calcmode="lin" valueType="num">
                                      <p:cBhvr additive="base">
                                        <p:cTn id="19" dur="500" fill="hold"/>
                                        <p:tgtEl>
                                          <p:spTgt spid="13">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3">
                                            <p:txEl>
                                              <p:pRg st="6" end="6"/>
                                            </p:txEl>
                                          </p:spTgt>
                                        </p:tgtEl>
                                        <p:attrNameLst>
                                          <p:attrName>style.visibility</p:attrName>
                                        </p:attrNameLst>
                                      </p:cBhvr>
                                      <p:to>
                                        <p:strVal val="visible"/>
                                      </p:to>
                                    </p:set>
                                    <p:anim calcmode="lin" valueType="num">
                                      <p:cBhvr additive="base">
                                        <p:cTn id="25" dur="500" fill="hold"/>
                                        <p:tgtEl>
                                          <p:spTgt spid="13">
                                            <p:txEl>
                                              <p:pRg st="6" end="6"/>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285974" y="260648"/>
            <a:ext cx="6950322" cy="830997"/>
          </a:xfrm>
          <a:prstGeom prst="rect">
            <a:avLst/>
          </a:prstGeom>
          <a:noFill/>
        </p:spPr>
        <p:txBody>
          <a:bodyPr wrap="square" rtlCol="0">
            <a:spAutoFit/>
          </a:bodyPr>
          <a:lstStyle/>
          <a:p>
            <a:r>
              <a:rPr lang="en-US" sz="4800" dirty="0" smtClean="0">
                <a:solidFill>
                  <a:srgbClr val="00AEDB"/>
                </a:solidFill>
                <a:latin typeface="Bebas Neue" pitchFamily="34" charset="0"/>
              </a:rPr>
              <a:t>Containers - Registry</a:t>
            </a:r>
            <a:endParaRPr lang="en-US" sz="4800" dirty="0">
              <a:solidFill>
                <a:srgbClr val="00AEDB"/>
              </a:solidFill>
              <a:latin typeface="Bebas Neue" pitchFamily="34" charset="0"/>
            </a:endParaRPr>
          </a:p>
        </p:txBody>
      </p:sp>
      <p:sp>
        <p:nvSpPr>
          <p:cNvPr id="13" name="TextBox 12"/>
          <p:cNvSpPr txBox="1"/>
          <p:nvPr/>
        </p:nvSpPr>
        <p:spPr>
          <a:xfrm>
            <a:off x="395536" y="1556792"/>
            <a:ext cx="7272808" cy="1815882"/>
          </a:xfrm>
          <a:prstGeom prst="rect">
            <a:avLst/>
          </a:prstGeom>
          <a:noFill/>
        </p:spPr>
        <p:txBody>
          <a:bodyPr wrap="square" numCol="1" rtlCol="0">
            <a:spAutoFit/>
          </a:bodyPr>
          <a:lstStyle/>
          <a:p>
            <a:r>
              <a:rPr lang="en-US" sz="1400" b="1" dirty="0" smtClean="0">
                <a:solidFill>
                  <a:schemeClr val="tx1">
                    <a:lumMod val="50000"/>
                    <a:lumOff val="50000"/>
                  </a:schemeClr>
                </a:solidFill>
                <a:latin typeface="Lato-Light" pitchFamily="34" charset="0"/>
                <a:ea typeface="Raleway" pitchFamily="2" charset="0"/>
              </a:rPr>
              <a:t>After an image is build it can be launched locally. </a:t>
            </a:r>
          </a:p>
          <a:p>
            <a:endParaRPr lang="en-US" sz="1400" b="1" dirty="0">
              <a:solidFill>
                <a:schemeClr val="tx1">
                  <a:lumMod val="50000"/>
                  <a:lumOff val="50000"/>
                </a:schemeClr>
              </a:solidFill>
              <a:latin typeface="Lato-Light" pitchFamily="34" charset="0"/>
              <a:ea typeface="Raleway" pitchFamily="2" charset="0"/>
            </a:endParaRPr>
          </a:p>
          <a:p>
            <a:r>
              <a:rPr lang="en-US" sz="1400" b="1" dirty="0" smtClean="0">
                <a:solidFill>
                  <a:schemeClr val="tx1">
                    <a:lumMod val="50000"/>
                    <a:lumOff val="50000"/>
                  </a:schemeClr>
                </a:solidFill>
                <a:latin typeface="Lato-Light" pitchFamily="34" charset="0"/>
                <a:ea typeface="Raleway" pitchFamily="2" charset="0"/>
              </a:rPr>
              <a:t>Or, copy it to a registry like </a:t>
            </a:r>
            <a:r>
              <a:rPr lang="en-US" sz="1400" b="1" dirty="0" err="1" smtClean="0">
                <a:solidFill>
                  <a:schemeClr val="tx1">
                    <a:lumMod val="50000"/>
                    <a:lumOff val="50000"/>
                  </a:schemeClr>
                </a:solidFill>
                <a:latin typeface="Lato-Light" pitchFamily="34" charset="0"/>
                <a:ea typeface="Raleway" pitchFamily="2" charset="0"/>
              </a:rPr>
              <a:t>docker</a:t>
            </a:r>
            <a:r>
              <a:rPr lang="en-US" sz="1400" b="1" dirty="0">
                <a:solidFill>
                  <a:schemeClr val="tx1">
                    <a:lumMod val="50000"/>
                    <a:lumOff val="50000"/>
                  </a:schemeClr>
                </a:solidFill>
                <a:latin typeface="Lato-Light" pitchFamily="34" charset="0"/>
                <a:ea typeface="Raleway" pitchFamily="2" charset="0"/>
              </a:rPr>
              <a:t> </a:t>
            </a:r>
            <a:r>
              <a:rPr lang="en-US" sz="1400" b="1" dirty="0" smtClean="0">
                <a:solidFill>
                  <a:schemeClr val="tx1">
                    <a:lumMod val="50000"/>
                    <a:lumOff val="50000"/>
                  </a:schemeClr>
                </a:solidFill>
                <a:latin typeface="Lato-Light" pitchFamily="34" charset="0"/>
                <a:ea typeface="Raleway" pitchFamily="2" charset="0"/>
              </a:rPr>
              <a:t>hub, and then it can be run from any machine with a connection</a:t>
            </a:r>
          </a:p>
          <a:p>
            <a:r>
              <a:rPr lang="en-US" sz="1400" b="1" dirty="0">
                <a:solidFill>
                  <a:schemeClr val="tx1">
                    <a:lumMod val="50000"/>
                    <a:lumOff val="50000"/>
                  </a:schemeClr>
                </a:solidFill>
                <a:latin typeface="Lato-Light" pitchFamily="34" charset="0"/>
                <a:ea typeface="Raleway" pitchFamily="2" charset="0"/>
              </a:rPr>
              <a:t> </a:t>
            </a:r>
            <a:r>
              <a:rPr lang="en-US" sz="1400" b="1" dirty="0" smtClean="0">
                <a:solidFill>
                  <a:schemeClr val="tx1">
                    <a:lumMod val="50000"/>
                    <a:lumOff val="50000"/>
                  </a:schemeClr>
                </a:solidFill>
                <a:latin typeface="Lato-Light" pitchFamily="34" charset="0"/>
                <a:ea typeface="Raleway" pitchFamily="2" charset="0"/>
              </a:rPr>
              <a:t> </a:t>
            </a:r>
            <a:r>
              <a:rPr lang="en-US" sz="1400" b="1" dirty="0" err="1" smtClean="0">
                <a:solidFill>
                  <a:schemeClr val="tx1">
                    <a:lumMod val="50000"/>
                    <a:lumOff val="50000"/>
                  </a:schemeClr>
                </a:solidFill>
                <a:latin typeface="Lato-Light" pitchFamily="34" charset="0"/>
                <a:ea typeface="Raleway" pitchFamily="2" charset="0"/>
              </a:rPr>
              <a:t>docker</a:t>
            </a:r>
            <a:r>
              <a:rPr lang="en-US" sz="1400" b="1" dirty="0" smtClean="0">
                <a:solidFill>
                  <a:schemeClr val="tx1">
                    <a:lumMod val="50000"/>
                    <a:lumOff val="50000"/>
                  </a:schemeClr>
                </a:solidFill>
                <a:latin typeface="Lato-Light" pitchFamily="34" charset="0"/>
                <a:ea typeface="Raleway" pitchFamily="2" charset="0"/>
              </a:rPr>
              <a:t> run –d </a:t>
            </a:r>
            <a:r>
              <a:rPr lang="en-US" sz="1400" b="1" dirty="0" err="1" smtClean="0">
                <a:solidFill>
                  <a:schemeClr val="tx1">
                    <a:lumMod val="50000"/>
                    <a:lumOff val="50000"/>
                  </a:schemeClr>
                </a:solidFill>
                <a:latin typeface="Lato-Light" pitchFamily="34" charset="0"/>
                <a:ea typeface="Raleway" pitchFamily="2" charset="0"/>
              </a:rPr>
              <a:t>registryname</a:t>
            </a:r>
            <a:r>
              <a:rPr lang="en-US" sz="1400" b="1" dirty="0" smtClean="0">
                <a:solidFill>
                  <a:schemeClr val="tx1">
                    <a:lumMod val="50000"/>
                    <a:lumOff val="50000"/>
                  </a:schemeClr>
                </a:solidFill>
                <a:latin typeface="Lato-Light" pitchFamily="34" charset="0"/>
                <a:ea typeface="Raleway" pitchFamily="2" charset="0"/>
              </a:rPr>
              <a:t>(</a:t>
            </a:r>
            <a:r>
              <a:rPr lang="en-US" sz="1400" b="1" dirty="0" err="1" smtClean="0">
                <a:solidFill>
                  <a:schemeClr val="tx1">
                    <a:lumMod val="50000"/>
                    <a:lumOff val="50000"/>
                  </a:schemeClr>
                </a:solidFill>
                <a:latin typeface="Lato-Light" pitchFamily="34" charset="0"/>
                <a:ea typeface="Raleway" pitchFamily="2" charset="0"/>
              </a:rPr>
              <a:t>dockerhub</a:t>
            </a:r>
            <a:r>
              <a:rPr lang="en-US" sz="1400" b="1" dirty="0" smtClean="0">
                <a:solidFill>
                  <a:schemeClr val="tx1">
                    <a:lumMod val="50000"/>
                    <a:lumOff val="50000"/>
                  </a:schemeClr>
                </a:solidFill>
                <a:latin typeface="Lato-Light" pitchFamily="34" charset="0"/>
                <a:ea typeface="Raleway" pitchFamily="2" charset="0"/>
              </a:rPr>
              <a:t> is default)/</a:t>
            </a:r>
            <a:r>
              <a:rPr lang="en-US" sz="1400" b="1" dirty="0" err="1" smtClean="0">
                <a:solidFill>
                  <a:schemeClr val="tx1">
                    <a:lumMod val="50000"/>
                    <a:lumOff val="50000"/>
                  </a:schemeClr>
                </a:solidFill>
                <a:latin typeface="Lato-Light" pitchFamily="34" charset="0"/>
                <a:ea typeface="Raleway" pitchFamily="2" charset="0"/>
              </a:rPr>
              <a:t>imagename</a:t>
            </a:r>
            <a:endParaRPr lang="en-US" sz="1400" b="1" dirty="0" smtClean="0">
              <a:solidFill>
                <a:schemeClr val="tx1">
                  <a:lumMod val="50000"/>
                  <a:lumOff val="50000"/>
                </a:schemeClr>
              </a:solidFill>
              <a:latin typeface="Lato-Light" pitchFamily="34" charset="0"/>
              <a:ea typeface="Raleway" pitchFamily="2" charset="0"/>
            </a:endParaRPr>
          </a:p>
          <a:p>
            <a:endParaRPr lang="en-US" sz="1400" b="1" dirty="0">
              <a:solidFill>
                <a:schemeClr val="tx1">
                  <a:lumMod val="50000"/>
                  <a:lumOff val="50000"/>
                </a:schemeClr>
              </a:solidFill>
              <a:latin typeface="Lato-Light" pitchFamily="34" charset="0"/>
              <a:ea typeface="Raleway" pitchFamily="2" charset="0"/>
            </a:endParaRPr>
          </a:p>
          <a:p>
            <a:r>
              <a:rPr lang="en-US" sz="1400" b="1" dirty="0" smtClean="0">
                <a:solidFill>
                  <a:schemeClr val="tx1">
                    <a:lumMod val="50000"/>
                    <a:lumOff val="50000"/>
                  </a:schemeClr>
                </a:solidFill>
                <a:latin typeface="Lato-Light" pitchFamily="34" charset="0"/>
                <a:ea typeface="Raleway" pitchFamily="2" charset="0"/>
              </a:rPr>
              <a:t>We will focus on local dev here</a:t>
            </a:r>
          </a:p>
          <a:p>
            <a:endParaRPr lang="en-US" sz="1400" dirty="0">
              <a:solidFill>
                <a:schemeClr val="tx1">
                  <a:lumMod val="50000"/>
                  <a:lumOff val="50000"/>
                </a:schemeClr>
              </a:solidFill>
              <a:latin typeface="Lato-Light" pitchFamily="34" charset="0"/>
              <a:ea typeface="Raleway" pitchFamily="2" charset="0"/>
            </a:endParaRPr>
          </a:p>
        </p:txBody>
      </p:sp>
    </p:spTree>
    <p:extLst>
      <p:ext uri="{BB962C8B-B14F-4D97-AF65-F5344CB8AC3E}">
        <p14:creationId xmlns:p14="http://schemas.microsoft.com/office/powerpoint/2010/main" val="248672935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 calcmode="lin" valueType="num">
                                      <p:cBhvr additive="base">
                                        <p:cTn id="7" dur="500" fill="hold"/>
                                        <p:tgtEl>
                                          <p:spTgt spid="1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3">
                                            <p:txEl>
                                              <p:pRg st="2" end="2"/>
                                            </p:txEl>
                                          </p:spTgt>
                                        </p:tgtEl>
                                        <p:attrNameLst>
                                          <p:attrName>style.visibility</p:attrName>
                                        </p:attrNameLst>
                                      </p:cBhvr>
                                      <p:to>
                                        <p:strVal val="visible"/>
                                      </p:to>
                                    </p:set>
                                    <p:anim calcmode="lin" valueType="num">
                                      <p:cBhvr additive="base">
                                        <p:cTn id="13" dur="500" fill="hold"/>
                                        <p:tgtEl>
                                          <p:spTgt spid="1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3">
                                            <p:txEl>
                                              <p:pRg st="3" end="3"/>
                                            </p:txEl>
                                          </p:spTgt>
                                        </p:tgtEl>
                                        <p:attrNameLst>
                                          <p:attrName>style.visibility</p:attrName>
                                        </p:attrNameLst>
                                      </p:cBhvr>
                                      <p:to>
                                        <p:strVal val="visible"/>
                                      </p:to>
                                    </p:set>
                                    <p:anim calcmode="lin" valueType="num">
                                      <p:cBhvr additive="base">
                                        <p:cTn id="19" dur="500" fill="hold"/>
                                        <p:tgtEl>
                                          <p:spTgt spid="1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3">
                                            <p:txEl>
                                              <p:pRg st="5" end="5"/>
                                            </p:txEl>
                                          </p:spTgt>
                                        </p:tgtEl>
                                        <p:attrNameLst>
                                          <p:attrName>style.visibility</p:attrName>
                                        </p:attrNameLst>
                                      </p:cBhvr>
                                      <p:to>
                                        <p:strVal val="visible"/>
                                      </p:to>
                                    </p:set>
                                    <p:anim calcmode="lin" valueType="num">
                                      <p:cBhvr additive="base">
                                        <p:cTn id="25" dur="500" fill="hold"/>
                                        <p:tgtEl>
                                          <p:spTgt spid="13">
                                            <p:txEl>
                                              <p:pRg st="5" end="5"/>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285974" y="260648"/>
            <a:ext cx="6950322" cy="830997"/>
          </a:xfrm>
          <a:prstGeom prst="rect">
            <a:avLst/>
          </a:prstGeom>
          <a:noFill/>
        </p:spPr>
        <p:txBody>
          <a:bodyPr wrap="square" rtlCol="0">
            <a:spAutoFit/>
          </a:bodyPr>
          <a:lstStyle/>
          <a:p>
            <a:r>
              <a:rPr lang="en-US" sz="4800" dirty="0" smtClean="0">
                <a:solidFill>
                  <a:srgbClr val="00AEDB"/>
                </a:solidFill>
                <a:latin typeface="Bebas Neue" pitchFamily="34" charset="0"/>
              </a:rPr>
              <a:t>Containers - Running</a:t>
            </a:r>
            <a:endParaRPr lang="en-US" sz="4800" dirty="0">
              <a:solidFill>
                <a:srgbClr val="00AEDB"/>
              </a:solidFill>
              <a:latin typeface="Bebas Neue" pitchFamily="34" charset="0"/>
            </a:endParaRPr>
          </a:p>
        </p:txBody>
      </p:sp>
      <p:sp>
        <p:nvSpPr>
          <p:cNvPr id="13" name="TextBox 12"/>
          <p:cNvSpPr txBox="1"/>
          <p:nvPr/>
        </p:nvSpPr>
        <p:spPr>
          <a:xfrm>
            <a:off x="395536" y="1556792"/>
            <a:ext cx="7272808" cy="2893100"/>
          </a:xfrm>
          <a:prstGeom prst="rect">
            <a:avLst/>
          </a:prstGeom>
          <a:noFill/>
        </p:spPr>
        <p:txBody>
          <a:bodyPr wrap="square" numCol="1" rtlCol="0">
            <a:spAutoFit/>
          </a:bodyPr>
          <a:lstStyle/>
          <a:p>
            <a:r>
              <a:rPr lang="en-US" sz="1400" b="1" dirty="0" smtClean="0">
                <a:solidFill>
                  <a:schemeClr val="tx1">
                    <a:lumMod val="50000"/>
                    <a:lumOff val="50000"/>
                  </a:schemeClr>
                </a:solidFill>
                <a:latin typeface="Lato-Light" pitchFamily="34" charset="0"/>
                <a:ea typeface="Raleway" pitchFamily="2" charset="0"/>
              </a:rPr>
              <a:t>You run with an image</a:t>
            </a:r>
            <a:r>
              <a:rPr lang="en-US" sz="1400" dirty="0" smtClean="0">
                <a:solidFill>
                  <a:schemeClr val="tx1">
                    <a:lumMod val="50000"/>
                    <a:lumOff val="50000"/>
                  </a:schemeClr>
                </a:solidFill>
                <a:latin typeface="Lato-Light" pitchFamily="34" charset="0"/>
                <a:ea typeface="Raleway" pitchFamily="2" charset="0"/>
              </a:rPr>
              <a:t>:</a:t>
            </a:r>
          </a:p>
          <a:p>
            <a:endParaRPr lang="en-US" sz="1400" dirty="0">
              <a:solidFill>
                <a:schemeClr val="tx1">
                  <a:lumMod val="50000"/>
                  <a:lumOff val="50000"/>
                </a:schemeClr>
              </a:solidFill>
              <a:latin typeface="Lato-Light" pitchFamily="34" charset="0"/>
              <a:ea typeface="Raleway" pitchFamily="2" charset="0"/>
            </a:endParaRPr>
          </a:p>
          <a:p>
            <a:r>
              <a:rPr lang="en-US" sz="1400" dirty="0" err="1">
                <a:solidFill>
                  <a:schemeClr val="tx1">
                    <a:lumMod val="50000"/>
                    <a:lumOff val="50000"/>
                  </a:schemeClr>
                </a:solidFill>
                <a:latin typeface="Lato-Light" pitchFamily="34" charset="0"/>
                <a:ea typeface="Raleway" pitchFamily="2" charset="0"/>
              </a:rPr>
              <a:t>d</a:t>
            </a:r>
            <a:r>
              <a:rPr lang="en-US" sz="1400" dirty="0" err="1" smtClean="0">
                <a:solidFill>
                  <a:schemeClr val="tx1">
                    <a:lumMod val="50000"/>
                    <a:lumOff val="50000"/>
                  </a:schemeClr>
                </a:solidFill>
                <a:latin typeface="Lato-Light" pitchFamily="34" charset="0"/>
                <a:ea typeface="Raleway" pitchFamily="2" charset="0"/>
              </a:rPr>
              <a:t>ocker</a:t>
            </a:r>
            <a:r>
              <a:rPr lang="en-US" sz="1400" dirty="0" smtClean="0">
                <a:solidFill>
                  <a:schemeClr val="tx1">
                    <a:lumMod val="50000"/>
                    <a:lumOff val="50000"/>
                  </a:schemeClr>
                </a:solidFill>
                <a:latin typeface="Lato-Light" pitchFamily="34" charset="0"/>
                <a:ea typeface="Raleway" pitchFamily="2" charset="0"/>
              </a:rPr>
              <a:t> run –d </a:t>
            </a:r>
            <a:r>
              <a:rPr lang="en-US" sz="1400" dirty="0" err="1" smtClean="0">
                <a:solidFill>
                  <a:schemeClr val="tx1">
                    <a:lumMod val="50000"/>
                    <a:lumOff val="50000"/>
                  </a:schemeClr>
                </a:solidFill>
                <a:latin typeface="Lato-Light" pitchFamily="34" charset="0"/>
                <a:ea typeface="Raleway" pitchFamily="2" charset="0"/>
              </a:rPr>
              <a:t>yourregistryname</a:t>
            </a:r>
            <a:r>
              <a:rPr lang="en-US" sz="1400" dirty="0" smtClean="0">
                <a:solidFill>
                  <a:schemeClr val="tx1">
                    <a:lumMod val="50000"/>
                    <a:lumOff val="50000"/>
                  </a:schemeClr>
                </a:solidFill>
                <a:latin typeface="Lato-Light" pitchFamily="34" charset="0"/>
                <a:ea typeface="Raleway" pitchFamily="2" charset="0"/>
              </a:rPr>
              <a:t>/</a:t>
            </a:r>
            <a:r>
              <a:rPr lang="en-US" sz="1400" dirty="0" err="1" smtClean="0">
                <a:solidFill>
                  <a:schemeClr val="tx1">
                    <a:lumMod val="50000"/>
                    <a:lumOff val="50000"/>
                  </a:schemeClr>
                </a:solidFill>
                <a:latin typeface="Lato-Light" pitchFamily="34" charset="0"/>
                <a:ea typeface="Raleway" pitchFamily="2" charset="0"/>
              </a:rPr>
              <a:t>yourimage</a:t>
            </a:r>
            <a:endParaRPr lang="en-US" sz="1400" dirty="0" smtClean="0">
              <a:solidFill>
                <a:schemeClr val="tx1">
                  <a:lumMod val="50000"/>
                  <a:lumOff val="50000"/>
                </a:schemeClr>
              </a:solidFill>
              <a:latin typeface="Lato-Light" pitchFamily="34" charset="0"/>
              <a:ea typeface="Raleway" pitchFamily="2" charset="0"/>
            </a:endParaRPr>
          </a:p>
          <a:p>
            <a:endParaRPr lang="en-US" sz="1400" dirty="0">
              <a:solidFill>
                <a:schemeClr val="tx1">
                  <a:lumMod val="50000"/>
                  <a:lumOff val="50000"/>
                </a:schemeClr>
              </a:solidFill>
              <a:latin typeface="Lato-Light" pitchFamily="34" charset="0"/>
              <a:ea typeface="Raleway" pitchFamily="2" charset="0"/>
            </a:endParaRPr>
          </a:p>
          <a:p>
            <a:r>
              <a:rPr lang="en-US" sz="1400" b="1" dirty="0" smtClean="0">
                <a:solidFill>
                  <a:schemeClr val="tx1">
                    <a:lumMod val="50000"/>
                    <a:lumOff val="50000"/>
                  </a:schemeClr>
                </a:solidFill>
                <a:latin typeface="Lato-Light" pitchFamily="34" charset="0"/>
                <a:ea typeface="Raleway" pitchFamily="2" charset="0"/>
              </a:rPr>
              <a:t>Map ports to the host ports</a:t>
            </a:r>
          </a:p>
          <a:p>
            <a:endParaRPr lang="en-US" sz="1400" dirty="0">
              <a:solidFill>
                <a:schemeClr val="tx1">
                  <a:lumMod val="50000"/>
                  <a:lumOff val="50000"/>
                </a:schemeClr>
              </a:solidFill>
              <a:latin typeface="Lato-Light" pitchFamily="34" charset="0"/>
              <a:ea typeface="Raleway" pitchFamily="2" charset="0"/>
            </a:endParaRPr>
          </a:p>
          <a:p>
            <a:r>
              <a:rPr lang="en-US" sz="1400" dirty="0" err="1">
                <a:solidFill>
                  <a:schemeClr val="tx1">
                    <a:lumMod val="50000"/>
                    <a:lumOff val="50000"/>
                  </a:schemeClr>
                </a:solidFill>
                <a:latin typeface="Lato-Light" pitchFamily="34" charset="0"/>
                <a:ea typeface="Raleway" pitchFamily="2" charset="0"/>
              </a:rPr>
              <a:t>d</a:t>
            </a:r>
            <a:r>
              <a:rPr lang="en-US" sz="1400" dirty="0" err="1" smtClean="0">
                <a:solidFill>
                  <a:schemeClr val="tx1">
                    <a:lumMod val="50000"/>
                    <a:lumOff val="50000"/>
                  </a:schemeClr>
                </a:solidFill>
                <a:latin typeface="Lato-Light" pitchFamily="34" charset="0"/>
                <a:ea typeface="Raleway" pitchFamily="2" charset="0"/>
              </a:rPr>
              <a:t>ocker</a:t>
            </a:r>
            <a:r>
              <a:rPr lang="en-US" sz="1400" dirty="0" smtClean="0">
                <a:solidFill>
                  <a:schemeClr val="tx1">
                    <a:lumMod val="50000"/>
                    <a:lumOff val="50000"/>
                  </a:schemeClr>
                </a:solidFill>
                <a:latin typeface="Lato-Light" pitchFamily="34" charset="0"/>
                <a:ea typeface="Raleway" pitchFamily="2" charset="0"/>
              </a:rPr>
              <a:t> run –d </a:t>
            </a:r>
            <a:r>
              <a:rPr lang="en-US" sz="1400" dirty="0" err="1" smtClean="0">
                <a:solidFill>
                  <a:schemeClr val="tx1">
                    <a:lumMod val="50000"/>
                    <a:lumOff val="50000"/>
                  </a:schemeClr>
                </a:solidFill>
                <a:latin typeface="Lato-Light" pitchFamily="34" charset="0"/>
                <a:ea typeface="Raleway" pitchFamily="2" charset="0"/>
              </a:rPr>
              <a:t>someimage</a:t>
            </a:r>
            <a:r>
              <a:rPr lang="en-US" sz="1400" dirty="0" smtClean="0">
                <a:solidFill>
                  <a:schemeClr val="tx1">
                    <a:lumMod val="50000"/>
                    <a:lumOff val="50000"/>
                  </a:schemeClr>
                </a:solidFill>
                <a:latin typeface="Lato-Light" pitchFamily="34" charset="0"/>
                <a:ea typeface="Raleway" pitchFamily="2" charset="0"/>
              </a:rPr>
              <a:t> –p 80:8080</a:t>
            </a:r>
          </a:p>
          <a:p>
            <a:endParaRPr lang="en-US" sz="1400" dirty="0">
              <a:solidFill>
                <a:schemeClr val="tx1">
                  <a:lumMod val="50000"/>
                  <a:lumOff val="50000"/>
                </a:schemeClr>
              </a:solidFill>
              <a:latin typeface="Lato-Light" pitchFamily="34" charset="0"/>
              <a:ea typeface="Raleway" pitchFamily="2" charset="0"/>
            </a:endParaRPr>
          </a:p>
          <a:p>
            <a:r>
              <a:rPr lang="en-US" sz="1400" b="1" dirty="0" smtClean="0">
                <a:solidFill>
                  <a:schemeClr val="tx1">
                    <a:lumMod val="50000"/>
                    <a:lumOff val="50000"/>
                  </a:schemeClr>
                </a:solidFill>
                <a:latin typeface="Lato-Light" pitchFamily="34" charset="0"/>
                <a:ea typeface="Raleway" pitchFamily="2" charset="0"/>
              </a:rPr>
              <a:t>Use volumes to persist data between different versions of the image</a:t>
            </a:r>
          </a:p>
          <a:p>
            <a:endParaRPr lang="en-US" sz="1400" dirty="0">
              <a:solidFill>
                <a:schemeClr val="tx1">
                  <a:lumMod val="50000"/>
                  <a:lumOff val="50000"/>
                </a:schemeClr>
              </a:solidFill>
              <a:latin typeface="Lato-Light" pitchFamily="34" charset="0"/>
              <a:ea typeface="Raleway" pitchFamily="2" charset="0"/>
            </a:endParaRPr>
          </a:p>
          <a:p>
            <a:r>
              <a:rPr lang="en-US" sz="1400" dirty="0" err="1">
                <a:solidFill>
                  <a:schemeClr val="tx1">
                    <a:lumMod val="50000"/>
                    <a:lumOff val="50000"/>
                  </a:schemeClr>
                </a:solidFill>
                <a:latin typeface="Lato-Light" pitchFamily="34" charset="0"/>
                <a:ea typeface="Raleway" pitchFamily="2" charset="0"/>
              </a:rPr>
              <a:t>d</a:t>
            </a:r>
            <a:r>
              <a:rPr lang="en-US" sz="1400" dirty="0" err="1" smtClean="0">
                <a:solidFill>
                  <a:schemeClr val="tx1">
                    <a:lumMod val="50000"/>
                    <a:lumOff val="50000"/>
                  </a:schemeClr>
                </a:solidFill>
                <a:latin typeface="Lato-Light" pitchFamily="34" charset="0"/>
                <a:ea typeface="Raleway" pitchFamily="2" charset="0"/>
              </a:rPr>
              <a:t>ocker</a:t>
            </a:r>
            <a:r>
              <a:rPr lang="en-US" sz="1400" dirty="0" smtClean="0">
                <a:solidFill>
                  <a:schemeClr val="tx1">
                    <a:lumMod val="50000"/>
                    <a:lumOff val="50000"/>
                  </a:schemeClr>
                </a:solidFill>
                <a:latin typeface="Lato-Light" pitchFamily="34" charset="0"/>
                <a:ea typeface="Raleway" pitchFamily="2" charset="0"/>
              </a:rPr>
              <a:t> run –d </a:t>
            </a:r>
            <a:r>
              <a:rPr lang="en-US" sz="1400" dirty="0" err="1" smtClean="0">
                <a:solidFill>
                  <a:schemeClr val="tx1">
                    <a:lumMod val="50000"/>
                    <a:lumOff val="50000"/>
                  </a:schemeClr>
                </a:solidFill>
                <a:latin typeface="Lato-Light" pitchFamily="34" charset="0"/>
                <a:ea typeface="Raleway" pitchFamily="2" charset="0"/>
              </a:rPr>
              <a:t>someimage</a:t>
            </a:r>
            <a:r>
              <a:rPr lang="en-US" sz="1400" dirty="0" smtClean="0">
                <a:solidFill>
                  <a:schemeClr val="tx1">
                    <a:lumMod val="50000"/>
                    <a:lumOff val="50000"/>
                  </a:schemeClr>
                </a:solidFill>
                <a:latin typeface="Lato-Light" pitchFamily="34" charset="0"/>
                <a:ea typeface="Raleway" pitchFamily="2" charset="0"/>
              </a:rPr>
              <a:t> –v /</a:t>
            </a:r>
            <a:r>
              <a:rPr lang="en-US" sz="1400" dirty="0" err="1" smtClean="0">
                <a:solidFill>
                  <a:schemeClr val="tx1">
                    <a:lumMod val="50000"/>
                    <a:lumOff val="50000"/>
                  </a:schemeClr>
                </a:solidFill>
                <a:latin typeface="Lato-Light" pitchFamily="34" charset="0"/>
                <a:ea typeface="Raleway" pitchFamily="2" charset="0"/>
              </a:rPr>
              <a:t>var</a:t>
            </a:r>
            <a:r>
              <a:rPr lang="en-US" sz="1400" dirty="0" smtClean="0">
                <a:solidFill>
                  <a:schemeClr val="tx1">
                    <a:lumMod val="50000"/>
                    <a:lumOff val="50000"/>
                  </a:schemeClr>
                </a:solidFill>
                <a:latin typeface="Lato-Light" pitchFamily="34" charset="0"/>
                <a:ea typeface="Raleway" pitchFamily="2" charset="0"/>
              </a:rPr>
              <a:t>/run/</a:t>
            </a:r>
            <a:r>
              <a:rPr lang="en-US" sz="1400" dirty="0" err="1" smtClean="0">
                <a:solidFill>
                  <a:schemeClr val="tx1">
                    <a:lumMod val="50000"/>
                    <a:lumOff val="50000"/>
                  </a:schemeClr>
                </a:solidFill>
                <a:latin typeface="Lato-Light" pitchFamily="34" charset="0"/>
                <a:ea typeface="Raleway" pitchFamily="2" charset="0"/>
              </a:rPr>
              <a:t>mysql</a:t>
            </a:r>
            <a:r>
              <a:rPr lang="en-US" sz="1400" dirty="0" smtClean="0">
                <a:solidFill>
                  <a:schemeClr val="tx1">
                    <a:lumMod val="50000"/>
                    <a:lumOff val="50000"/>
                  </a:schemeClr>
                </a:solidFill>
                <a:latin typeface="Lato-Light" pitchFamily="34" charset="0"/>
                <a:ea typeface="Raleway" pitchFamily="2" charset="0"/>
              </a:rPr>
              <a:t>:/home/ec2user/</a:t>
            </a:r>
            <a:r>
              <a:rPr lang="en-US" sz="1400" dirty="0" err="1" smtClean="0">
                <a:solidFill>
                  <a:schemeClr val="tx1">
                    <a:lumMod val="50000"/>
                    <a:lumOff val="50000"/>
                  </a:schemeClr>
                </a:solidFill>
                <a:latin typeface="Lato-Light" pitchFamily="34" charset="0"/>
                <a:ea typeface="Raleway" pitchFamily="2" charset="0"/>
              </a:rPr>
              <a:t>mysql</a:t>
            </a:r>
            <a:endParaRPr lang="en-US" sz="1400" dirty="0" smtClean="0">
              <a:solidFill>
                <a:schemeClr val="tx1">
                  <a:lumMod val="50000"/>
                  <a:lumOff val="50000"/>
                </a:schemeClr>
              </a:solidFill>
              <a:latin typeface="Lato-Light" pitchFamily="34" charset="0"/>
              <a:ea typeface="Raleway" pitchFamily="2" charset="0"/>
            </a:endParaRPr>
          </a:p>
          <a:p>
            <a:endParaRPr lang="en-US" sz="1400" dirty="0">
              <a:solidFill>
                <a:schemeClr val="tx1">
                  <a:lumMod val="50000"/>
                  <a:lumOff val="50000"/>
                </a:schemeClr>
              </a:solidFill>
              <a:latin typeface="Lato-Light" pitchFamily="34" charset="0"/>
              <a:ea typeface="Raleway" pitchFamily="2" charset="0"/>
            </a:endParaRPr>
          </a:p>
          <a:p>
            <a:endParaRPr lang="en-US" sz="1400" dirty="0">
              <a:solidFill>
                <a:schemeClr val="tx1">
                  <a:lumMod val="50000"/>
                  <a:lumOff val="50000"/>
                </a:schemeClr>
              </a:solidFill>
              <a:latin typeface="Lato-Light" pitchFamily="34" charset="0"/>
              <a:ea typeface="Raleway" pitchFamily="2" charset="0"/>
            </a:endParaRPr>
          </a:p>
        </p:txBody>
      </p:sp>
    </p:spTree>
    <p:extLst>
      <p:ext uri="{BB962C8B-B14F-4D97-AF65-F5344CB8AC3E}">
        <p14:creationId xmlns:p14="http://schemas.microsoft.com/office/powerpoint/2010/main" val="414518078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 calcmode="lin" valueType="num">
                                      <p:cBhvr additive="base">
                                        <p:cTn id="7" dur="500" fill="hold"/>
                                        <p:tgtEl>
                                          <p:spTgt spid="1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3">
                                            <p:txEl>
                                              <p:pRg st="2" end="2"/>
                                            </p:txEl>
                                          </p:spTgt>
                                        </p:tgtEl>
                                        <p:attrNameLst>
                                          <p:attrName>style.visibility</p:attrName>
                                        </p:attrNameLst>
                                      </p:cBhvr>
                                      <p:to>
                                        <p:strVal val="visible"/>
                                      </p:to>
                                    </p:set>
                                    <p:anim calcmode="lin" valueType="num">
                                      <p:cBhvr additive="base">
                                        <p:cTn id="13" dur="500" fill="hold"/>
                                        <p:tgtEl>
                                          <p:spTgt spid="1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3">
                                            <p:txEl>
                                              <p:pRg st="4" end="4"/>
                                            </p:txEl>
                                          </p:spTgt>
                                        </p:tgtEl>
                                        <p:attrNameLst>
                                          <p:attrName>style.visibility</p:attrName>
                                        </p:attrNameLst>
                                      </p:cBhvr>
                                      <p:to>
                                        <p:strVal val="visible"/>
                                      </p:to>
                                    </p:set>
                                    <p:anim calcmode="lin" valueType="num">
                                      <p:cBhvr additive="base">
                                        <p:cTn id="19" dur="500" fill="hold"/>
                                        <p:tgtEl>
                                          <p:spTgt spid="13">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3">
                                            <p:txEl>
                                              <p:pRg st="6" end="6"/>
                                            </p:txEl>
                                          </p:spTgt>
                                        </p:tgtEl>
                                        <p:attrNameLst>
                                          <p:attrName>style.visibility</p:attrName>
                                        </p:attrNameLst>
                                      </p:cBhvr>
                                      <p:to>
                                        <p:strVal val="visible"/>
                                      </p:to>
                                    </p:set>
                                    <p:anim calcmode="lin" valueType="num">
                                      <p:cBhvr additive="base">
                                        <p:cTn id="25" dur="500" fill="hold"/>
                                        <p:tgtEl>
                                          <p:spTgt spid="13">
                                            <p:txEl>
                                              <p:pRg st="6" end="6"/>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3">
                                            <p:txEl>
                                              <p:pRg st="8" end="8"/>
                                            </p:txEl>
                                          </p:spTgt>
                                        </p:tgtEl>
                                        <p:attrNameLst>
                                          <p:attrName>style.visibility</p:attrName>
                                        </p:attrNameLst>
                                      </p:cBhvr>
                                      <p:to>
                                        <p:strVal val="visible"/>
                                      </p:to>
                                    </p:set>
                                    <p:anim calcmode="lin" valueType="num">
                                      <p:cBhvr additive="base">
                                        <p:cTn id="31" dur="500" fill="hold"/>
                                        <p:tgtEl>
                                          <p:spTgt spid="13">
                                            <p:txEl>
                                              <p:pRg st="8" end="8"/>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3">
                                            <p:txEl>
                                              <p:pRg st="10" end="10"/>
                                            </p:txEl>
                                          </p:spTgt>
                                        </p:tgtEl>
                                        <p:attrNameLst>
                                          <p:attrName>style.visibility</p:attrName>
                                        </p:attrNameLst>
                                      </p:cBhvr>
                                      <p:to>
                                        <p:strVal val="visible"/>
                                      </p:to>
                                    </p:set>
                                    <p:anim calcmode="lin" valueType="num">
                                      <p:cBhvr additive="base">
                                        <p:cTn id="37" dur="500" fill="hold"/>
                                        <p:tgtEl>
                                          <p:spTgt spid="13">
                                            <p:txEl>
                                              <p:pRg st="10" end="10"/>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3">
                                            <p:txEl>
                                              <p:pRg st="10" end="1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285974" y="260648"/>
            <a:ext cx="6950322" cy="830997"/>
          </a:xfrm>
          <a:prstGeom prst="rect">
            <a:avLst/>
          </a:prstGeom>
          <a:noFill/>
        </p:spPr>
        <p:txBody>
          <a:bodyPr wrap="square" rtlCol="0">
            <a:spAutoFit/>
          </a:bodyPr>
          <a:lstStyle/>
          <a:p>
            <a:r>
              <a:rPr lang="en-US" sz="4800" dirty="0" smtClean="0">
                <a:solidFill>
                  <a:srgbClr val="00AEDB"/>
                </a:solidFill>
                <a:latin typeface="Bebas Neue" pitchFamily="34" charset="0"/>
              </a:rPr>
              <a:t>Containers - Demo</a:t>
            </a:r>
            <a:endParaRPr lang="en-US" sz="4800" dirty="0">
              <a:solidFill>
                <a:srgbClr val="00AEDB"/>
              </a:solidFill>
              <a:latin typeface="Bebas Neue" pitchFamily="34" charset="0"/>
            </a:endParaRPr>
          </a:p>
        </p:txBody>
      </p:sp>
      <p:sp>
        <p:nvSpPr>
          <p:cNvPr id="13" name="TextBox 12"/>
          <p:cNvSpPr txBox="1"/>
          <p:nvPr/>
        </p:nvSpPr>
        <p:spPr>
          <a:xfrm>
            <a:off x="285974" y="1628800"/>
            <a:ext cx="8606506" cy="2893100"/>
          </a:xfrm>
          <a:prstGeom prst="rect">
            <a:avLst/>
          </a:prstGeom>
          <a:noFill/>
        </p:spPr>
        <p:txBody>
          <a:bodyPr wrap="square" numCol="1" rtlCol="0">
            <a:spAutoFit/>
          </a:bodyPr>
          <a:lstStyle/>
          <a:p>
            <a:r>
              <a:rPr lang="en-US" sz="1400" b="1" dirty="0" smtClean="0">
                <a:solidFill>
                  <a:schemeClr val="tx1">
                    <a:lumMod val="50000"/>
                    <a:lumOff val="50000"/>
                  </a:schemeClr>
                </a:solidFill>
                <a:latin typeface="Lato-Light" pitchFamily="34" charset="0"/>
                <a:ea typeface="Raleway" pitchFamily="2" charset="0"/>
              </a:rPr>
              <a:t>Node.js container linked to </a:t>
            </a:r>
            <a:r>
              <a:rPr lang="en-US" sz="1400" b="1" dirty="0" err="1">
                <a:solidFill>
                  <a:schemeClr val="tx1">
                    <a:lumMod val="50000"/>
                    <a:lumOff val="50000"/>
                  </a:schemeClr>
                </a:solidFill>
                <a:latin typeface="Lato-Light" pitchFamily="34" charset="0"/>
                <a:ea typeface="Raleway" pitchFamily="2" charset="0"/>
              </a:rPr>
              <a:t>M</a:t>
            </a:r>
            <a:r>
              <a:rPr lang="en-US" sz="1400" b="1" dirty="0" err="1" smtClean="0">
                <a:solidFill>
                  <a:schemeClr val="tx1">
                    <a:lumMod val="50000"/>
                    <a:lumOff val="50000"/>
                  </a:schemeClr>
                </a:solidFill>
                <a:latin typeface="Lato-Light" pitchFamily="34" charset="0"/>
                <a:ea typeface="Raleway" pitchFamily="2" charset="0"/>
              </a:rPr>
              <a:t>ongodb</a:t>
            </a:r>
            <a:r>
              <a:rPr lang="en-US" sz="1400" b="1" dirty="0" smtClean="0">
                <a:solidFill>
                  <a:schemeClr val="tx1">
                    <a:lumMod val="50000"/>
                    <a:lumOff val="50000"/>
                  </a:schemeClr>
                </a:solidFill>
                <a:latin typeface="Lato-Light" pitchFamily="34" charset="0"/>
                <a:ea typeface="Raleway" pitchFamily="2" charset="0"/>
              </a:rPr>
              <a:t> from command line</a:t>
            </a:r>
          </a:p>
          <a:p>
            <a:endParaRPr lang="en-US" sz="1400" b="1" dirty="0">
              <a:solidFill>
                <a:schemeClr val="tx1">
                  <a:lumMod val="50000"/>
                  <a:lumOff val="50000"/>
                </a:schemeClr>
              </a:solidFill>
              <a:latin typeface="Lato-Light" pitchFamily="34" charset="0"/>
              <a:ea typeface="Raleway" pitchFamily="2" charset="0"/>
            </a:endParaRPr>
          </a:p>
          <a:p>
            <a:r>
              <a:rPr lang="en-US" sz="1400" b="1" dirty="0" smtClean="0">
                <a:solidFill>
                  <a:schemeClr val="tx1">
                    <a:lumMod val="50000"/>
                    <a:lumOff val="50000"/>
                  </a:schemeClr>
                </a:solidFill>
                <a:latin typeface="Lato-Light" pitchFamily="34" charset="0"/>
                <a:ea typeface="Raleway" pitchFamily="2" charset="0"/>
              </a:rPr>
              <a:t>Networking established by container, no need to map external ports</a:t>
            </a:r>
          </a:p>
          <a:p>
            <a:endParaRPr lang="en-US" sz="1400" b="1" dirty="0">
              <a:solidFill>
                <a:schemeClr val="tx1">
                  <a:lumMod val="50000"/>
                  <a:lumOff val="50000"/>
                </a:schemeClr>
              </a:solidFill>
              <a:latin typeface="Lato-Light" pitchFamily="34" charset="0"/>
              <a:ea typeface="Raleway" pitchFamily="2" charset="0"/>
            </a:endParaRPr>
          </a:p>
          <a:p>
            <a:r>
              <a:rPr lang="en-US" dirty="0" err="1" smtClean="0">
                <a:solidFill>
                  <a:schemeClr val="tx1">
                    <a:lumMod val="50000"/>
                    <a:lumOff val="50000"/>
                  </a:schemeClr>
                </a:solidFill>
                <a:latin typeface="Lato-Light" pitchFamily="34" charset="0"/>
                <a:ea typeface="Raleway" pitchFamily="2" charset="0"/>
              </a:rPr>
              <a:t>docker</a:t>
            </a:r>
            <a:r>
              <a:rPr lang="en-US" dirty="0" smtClean="0">
                <a:solidFill>
                  <a:schemeClr val="tx1">
                    <a:lumMod val="50000"/>
                    <a:lumOff val="50000"/>
                  </a:schemeClr>
                </a:solidFill>
                <a:latin typeface="Lato-Light" pitchFamily="34" charset="0"/>
                <a:ea typeface="Raleway" pitchFamily="2" charset="0"/>
              </a:rPr>
              <a:t> </a:t>
            </a:r>
            <a:r>
              <a:rPr lang="en-US" dirty="0">
                <a:solidFill>
                  <a:schemeClr val="tx1">
                    <a:lumMod val="50000"/>
                    <a:lumOff val="50000"/>
                  </a:schemeClr>
                </a:solidFill>
                <a:latin typeface="Lato-Light" pitchFamily="34" charset="0"/>
                <a:ea typeface="Raleway" pitchFamily="2" charset="0"/>
              </a:rPr>
              <a:t>run -d --name </a:t>
            </a:r>
            <a:r>
              <a:rPr lang="en-US" dirty="0" smtClean="0">
                <a:solidFill>
                  <a:schemeClr val="tx1">
                    <a:lumMod val="50000"/>
                    <a:lumOff val="50000"/>
                  </a:schemeClr>
                </a:solidFill>
                <a:latin typeface="Lato-Light" pitchFamily="34" charset="0"/>
                <a:ea typeface="Raleway" pitchFamily="2" charset="0"/>
              </a:rPr>
              <a:t>mongo </a:t>
            </a:r>
            <a:r>
              <a:rPr lang="en-US" dirty="0" err="1">
                <a:solidFill>
                  <a:schemeClr val="tx1">
                    <a:lumMod val="50000"/>
                    <a:lumOff val="50000"/>
                  </a:schemeClr>
                </a:solidFill>
                <a:latin typeface="Lato-Light" pitchFamily="34" charset="0"/>
                <a:ea typeface="Raleway" pitchFamily="2" charset="0"/>
              </a:rPr>
              <a:t>mongo:latest</a:t>
            </a:r>
            <a:r>
              <a:rPr lang="en-US" dirty="0">
                <a:solidFill>
                  <a:schemeClr val="tx1">
                    <a:lumMod val="50000"/>
                    <a:lumOff val="50000"/>
                  </a:schemeClr>
                </a:solidFill>
                <a:latin typeface="Lato-Light" pitchFamily="34" charset="0"/>
                <a:ea typeface="Raleway" pitchFamily="2" charset="0"/>
              </a:rPr>
              <a:t> --</a:t>
            </a:r>
            <a:r>
              <a:rPr lang="en-US" dirty="0" err="1">
                <a:solidFill>
                  <a:schemeClr val="tx1">
                    <a:lumMod val="50000"/>
                    <a:lumOff val="50000"/>
                  </a:schemeClr>
                </a:solidFill>
                <a:latin typeface="Lato-Light" pitchFamily="34" charset="0"/>
                <a:ea typeface="Raleway" pitchFamily="2" charset="0"/>
              </a:rPr>
              <a:t>smallfiles</a:t>
            </a:r>
            <a:endParaRPr lang="en-US" dirty="0">
              <a:solidFill>
                <a:schemeClr val="tx1">
                  <a:lumMod val="50000"/>
                  <a:lumOff val="50000"/>
                </a:schemeClr>
              </a:solidFill>
              <a:latin typeface="Lato-Light" pitchFamily="34" charset="0"/>
              <a:ea typeface="Raleway" pitchFamily="2" charset="0"/>
            </a:endParaRPr>
          </a:p>
          <a:p>
            <a:endParaRPr lang="en-US" dirty="0">
              <a:solidFill>
                <a:schemeClr val="tx1">
                  <a:lumMod val="50000"/>
                  <a:lumOff val="50000"/>
                </a:schemeClr>
              </a:solidFill>
              <a:latin typeface="Lato-Light" pitchFamily="34" charset="0"/>
              <a:ea typeface="Raleway" pitchFamily="2" charset="0"/>
            </a:endParaRPr>
          </a:p>
          <a:p>
            <a:r>
              <a:rPr lang="en-US" dirty="0" err="1" smtClean="0">
                <a:solidFill>
                  <a:schemeClr val="tx1">
                    <a:lumMod val="50000"/>
                    <a:lumOff val="50000"/>
                  </a:schemeClr>
                </a:solidFill>
                <a:latin typeface="Lato-Light" pitchFamily="34" charset="0"/>
                <a:ea typeface="Raleway" pitchFamily="2" charset="0"/>
              </a:rPr>
              <a:t>docker</a:t>
            </a:r>
            <a:r>
              <a:rPr lang="en-US" dirty="0" smtClean="0">
                <a:solidFill>
                  <a:schemeClr val="tx1">
                    <a:lumMod val="50000"/>
                    <a:lumOff val="50000"/>
                  </a:schemeClr>
                </a:solidFill>
                <a:latin typeface="Lato-Light" pitchFamily="34" charset="0"/>
                <a:ea typeface="Raleway" pitchFamily="2" charset="0"/>
              </a:rPr>
              <a:t> </a:t>
            </a:r>
            <a:r>
              <a:rPr lang="en-US" dirty="0">
                <a:solidFill>
                  <a:schemeClr val="tx1">
                    <a:lumMod val="50000"/>
                    <a:lumOff val="50000"/>
                  </a:schemeClr>
                </a:solidFill>
                <a:latin typeface="Lato-Light" pitchFamily="34" charset="0"/>
                <a:ea typeface="Raleway" pitchFamily="2" charset="0"/>
              </a:rPr>
              <a:t>run -d -p 3000:3000 </a:t>
            </a:r>
            <a:r>
              <a:rPr lang="en-US" dirty="0" smtClean="0">
                <a:solidFill>
                  <a:schemeClr val="tx1">
                    <a:lumMod val="50000"/>
                    <a:lumOff val="50000"/>
                  </a:schemeClr>
                </a:solidFill>
                <a:latin typeface="Lato-Light" pitchFamily="34" charset="0"/>
                <a:ea typeface="Raleway" pitchFamily="2" charset="0"/>
              </a:rPr>
              <a:t>\</a:t>
            </a:r>
          </a:p>
          <a:p>
            <a:r>
              <a:rPr lang="en-US" dirty="0" smtClean="0">
                <a:solidFill>
                  <a:schemeClr val="tx1">
                    <a:lumMod val="50000"/>
                    <a:lumOff val="50000"/>
                  </a:schemeClr>
                </a:solidFill>
                <a:latin typeface="Lato-Light" pitchFamily="34" charset="0"/>
                <a:ea typeface="Raleway" pitchFamily="2" charset="0"/>
              </a:rPr>
              <a:t>-</a:t>
            </a:r>
            <a:r>
              <a:rPr lang="en-US" dirty="0">
                <a:solidFill>
                  <a:schemeClr val="tx1">
                    <a:lumMod val="50000"/>
                    <a:lumOff val="50000"/>
                  </a:schemeClr>
                </a:solidFill>
                <a:latin typeface="Lato-Light" pitchFamily="34" charset="0"/>
                <a:ea typeface="Raleway" pitchFamily="2" charset="0"/>
              </a:rPr>
              <a:t>e MONGODB=mongodb</a:t>
            </a:r>
            <a:r>
              <a:rPr lang="en-US" dirty="0" smtClean="0">
                <a:solidFill>
                  <a:schemeClr val="tx1">
                    <a:lumMod val="50000"/>
                    <a:lumOff val="50000"/>
                  </a:schemeClr>
                </a:solidFill>
                <a:latin typeface="Lato-Light" pitchFamily="34" charset="0"/>
                <a:ea typeface="Raleway" pitchFamily="2" charset="0"/>
              </a:rPr>
              <a:t>://mongo:27017 \</a:t>
            </a:r>
          </a:p>
          <a:p>
            <a:r>
              <a:rPr lang="en-US" dirty="0" smtClean="0">
                <a:solidFill>
                  <a:schemeClr val="tx1">
                    <a:lumMod val="50000"/>
                    <a:lumOff val="50000"/>
                  </a:schemeClr>
                </a:solidFill>
                <a:latin typeface="Lato-Light" pitchFamily="34" charset="0"/>
                <a:ea typeface="Raleway" pitchFamily="2" charset="0"/>
              </a:rPr>
              <a:t>--</a:t>
            </a:r>
            <a:r>
              <a:rPr lang="en-US" dirty="0">
                <a:solidFill>
                  <a:schemeClr val="tx1">
                    <a:lumMod val="50000"/>
                    <a:lumOff val="50000"/>
                  </a:schemeClr>
                </a:solidFill>
                <a:latin typeface="Lato-Light" pitchFamily="34" charset="0"/>
                <a:ea typeface="Raleway" pitchFamily="2" charset="0"/>
              </a:rPr>
              <a:t>name </a:t>
            </a:r>
            <a:r>
              <a:rPr lang="en-US" dirty="0" smtClean="0">
                <a:solidFill>
                  <a:schemeClr val="tx1">
                    <a:lumMod val="50000"/>
                    <a:lumOff val="50000"/>
                  </a:schemeClr>
                </a:solidFill>
                <a:latin typeface="Lato-Light" pitchFamily="34" charset="0"/>
                <a:ea typeface="Raleway" pitchFamily="2" charset="0"/>
              </a:rPr>
              <a:t>node-starter \</a:t>
            </a:r>
          </a:p>
          <a:p>
            <a:r>
              <a:rPr lang="en-US" dirty="0" smtClean="0">
                <a:solidFill>
                  <a:schemeClr val="tx1">
                    <a:lumMod val="50000"/>
                    <a:lumOff val="50000"/>
                  </a:schemeClr>
                </a:solidFill>
                <a:latin typeface="Lato-Light" pitchFamily="34" charset="0"/>
                <a:ea typeface="Raleway" pitchFamily="2" charset="0"/>
              </a:rPr>
              <a:t>--</a:t>
            </a:r>
            <a:r>
              <a:rPr lang="en-US" dirty="0">
                <a:solidFill>
                  <a:schemeClr val="tx1">
                    <a:lumMod val="50000"/>
                    <a:lumOff val="50000"/>
                  </a:schemeClr>
                </a:solidFill>
                <a:latin typeface="Lato-Light" pitchFamily="34" charset="0"/>
                <a:ea typeface="Raleway" pitchFamily="2" charset="0"/>
              </a:rPr>
              <a:t>link </a:t>
            </a:r>
            <a:r>
              <a:rPr lang="en-US" dirty="0" smtClean="0">
                <a:solidFill>
                  <a:schemeClr val="tx1">
                    <a:lumMod val="50000"/>
                    <a:lumOff val="50000"/>
                  </a:schemeClr>
                </a:solidFill>
                <a:latin typeface="Lato-Light" pitchFamily="34" charset="0"/>
                <a:ea typeface="Raleway" pitchFamily="2" charset="0"/>
              </a:rPr>
              <a:t>mongo  </a:t>
            </a:r>
            <a:endParaRPr lang="en-US" dirty="0">
              <a:solidFill>
                <a:schemeClr val="tx1">
                  <a:lumMod val="50000"/>
                  <a:lumOff val="50000"/>
                </a:schemeClr>
              </a:solidFill>
              <a:latin typeface="Lato-Light" pitchFamily="34" charset="0"/>
              <a:ea typeface="Raleway" pitchFamily="2" charset="0"/>
            </a:endParaRPr>
          </a:p>
          <a:p>
            <a:endParaRPr lang="en-US" dirty="0">
              <a:solidFill>
                <a:schemeClr val="tx1">
                  <a:lumMod val="50000"/>
                  <a:lumOff val="50000"/>
                </a:schemeClr>
              </a:solidFill>
              <a:latin typeface="Lato-Light" pitchFamily="34" charset="0"/>
              <a:ea typeface="Raleway" pitchFamily="2" charset="0"/>
            </a:endParaRPr>
          </a:p>
        </p:txBody>
      </p:sp>
    </p:spTree>
    <p:extLst>
      <p:ext uri="{BB962C8B-B14F-4D97-AF65-F5344CB8AC3E}">
        <p14:creationId xmlns:p14="http://schemas.microsoft.com/office/powerpoint/2010/main" val="147058498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 calcmode="lin" valueType="num">
                                      <p:cBhvr additive="base">
                                        <p:cTn id="7" dur="500" fill="hold"/>
                                        <p:tgtEl>
                                          <p:spTgt spid="1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3">
                                            <p:txEl>
                                              <p:pRg st="2" end="2"/>
                                            </p:txEl>
                                          </p:spTgt>
                                        </p:tgtEl>
                                        <p:attrNameLst>
                                          <p:attrName>style.visibility</p:attrName>
                                        </p:attrNameLst>
                                      </p:cBhvr>
                                      <p:to>
                                        <p:strVal val="visible"/>
                                      </p:to>
                                    </p:set>
                                    <p:anim calcmode="lin" valueType="num">
                                      <p:cBhvr additive="base">
                                        <p:cTn id="13" dur="500" fill="hold"/>
                                        <p:tgtEl>
                                          <p:spTgt spid="1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3">
                                            <p:txEl>
                                              <p:pRg st="4" end="4"/>
                                            </p:txEl>
                                          </p:spTgt>
                                        </p:tgtEl>
                                        <p:attrNameLst>
                                          <p:attrName>style.visibility</p:attrName>
                                        </p:attrNameLst>
                                      </p:cBhvr>
                                      <p:to>
                                        <p:strVal val="visible"/>
                                      </p:to>
                                    </p:set>
                                    <p:anim calcmode="lin" valueType="num">
                                      <p:cBhvr additive="base">
                                        <p:cTn id="19" dur="500" fill="hold"/>
                                        <p:tgtEl>
                                          <p:spTgt spid="13">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3">
                                            <p:txEl>
                                              <p:pRg st="6" end="6"/>
                                            </p:txEl>
                                          </p:spTgt>
                                        </p:tgtEl>
                                        <p:attrNameLst>
                                          <p:attrName>style.visibility</p:attrName>
                                        </p:attrNameLst>
                                      </p:cBhvr>
                                      <p:to>
                                        <p:strVal val="visible"/>
                                      </p:to>
                                    </p:set>
                                    <p:anim calcmode="lin" valueType="num">
                                      <p:cBhvr additive="base">
                                        <p:cTn id="25" dur="500" fill="hold"/>
                                        <p:tgtEl>
                                          <p:spTgt spid="13">
                                            <p:txEl>
                                              <p:pRg st="6" end="6"/>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3">
                                            <p:txEl>
                                              <p:pRg st="7" end="7"/>
                                            </p:txEl>
                                          </p:spTgt>
                                        </p:tgtEl>
                                        <p:attrNameLst>
                                          <p:attrName>style.visibility</p:attrName>
                                        </p:attrNameLst>
                                      </p:cBhvr>
                                      <p:to>
                                        <p:strVal val="visible"/>
                                      </p:to>
                                    </p:set>
                                    <p:anim calcmode="lin" valueType="num">
                                      <p:cBhvr additive="base">
                                        <p:cTn id="31" dur="500" fill="hold"/>
                                        <p:tgtEl>
                                          <p:spTgt spid="13">
                                            <p:txEl>
                                              <p:pRg st="7" end="7"/>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3">
                                            <p:txEl>
                                              <p:pRg st="8" end="8"/>
                                            </p:txEl>
                                          </p:spTgt>
                                        </p:tgtEl>
                                        <p:attrNameLst>
                                          <p:attrName>style.visibility</p:attrName>
                                        </p:attrNameLst>
                                      </p:cBhvr>
                                      <p:to>
                                        <p:strVal val="visible"/>
                                      </p:to>
                                    </p:set>
                                    <p:anim calcmode="lin" valueType="num">
                                      <p:cBhvr additive="base">
                                        <p:cTn id="37" dur="500" fill="hold"/>
                                        <p:tgtEl>
                                          <p:spTgt spid="13">
                                            <p:txEl>
                                              <p:pRg st="8" end="8"/>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13">
                                            <p:txEl>
                                              <p:pRg st="9" end="9"/>
                                            </p:txEl>
                                          </p:spTgt>
                                        </p:tgtEl>
                                        <p:attrNameLst>
                                          <p:attrName>style.visibility</p:attrName>
                                        </p:attrNameLst>
                                      </p:cBhvr>
                                      <p:to>
                                        <p:strVal val="visible"/>
                                      </p:to>
                                    </p:set>
                                    <p:anim calcmode="lin" valueType="num">
                                      <p:cBhvr additive="base">
                                        <p:cTn id="43" dur="500" fill="hold"/>
                                        <p:tgtEl>
                                          <p:spTgt spid="13">
                                            <p:txEl>
                                              <p:pRg st="9" end="9"/>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13">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285974" y="260648"/>
            <a:ext cx="6950322" cy="830997"/>
          </a:xfrm>
          <a:prstGeom prst="rect">
            <a:avLst/>
          </a:prstGeom>
          <a:noFill/>
        </p:spPr>
        <p:txBody>
          <a:bodyPr wrap="square" rtlCol="0">
            <a:spAutoFit/>
          </a:bodyPr>
          <a:lstStyle/>
          <a:p>
            <a:r>
              <a:rPr lang="en-US" sz="4800" dirty="0" smtClean="0">
                <a:solidFill>
                  <a:srgbClr val="00AEDB"/>
                </a:solidFill>
                <a:latin typeface="Bebas Neue" pitchFamily="34" charset="0"/>
              </a:rPr>
              <a:t>Containers - Volumes</a:t>
            </a:r>
            <a:endParaRPr lang="en-US" sz="4800" dirty="0">
              <a:solidFill>
                <a:srgbClr val="00AEDB"/>
              </a:solidFill>
              <a:latin typeface="Bebas Neue" pitchFamily="34" charset="0"/>
            </a:endParaRPr>
          </a:p>
        </p:txBody>
      </p:sp>
      <p:sp>
        <p:nvSpPr>
          <p:cNvPr id="13" name="TextBox 12"/>
          <p:cNvSpPr txBox="1"/>
          <p:nvPr/>
        </p:nvSpPr>
        <p:spPr>
          <a:xfrm>
            <a:off x="285974" y="1628800"/>
            <a:ext cx="8606506" cy="1015663"/>
          </a:xfrm>
          <a:prstGeom prst="rect">
            <a:avLst/>
          </a:prstGeom>
          <a:noFill/>
        </p:spPr>
        <p:txBody>
          <a:bodyPr wrap="square" numCol="1" rtlCol="0">
            <a:spAutoFit/>
          </a:bodyPr>
          <a:lstStyle/>
          <a:p>
            <a:r>
              <a:rPr lang="en-US" sz="1400" b="1" dirty="0" smtClean="0">
                <a:solidFill>
                  <a:schemeClr val="tx1">
                    <a:lumMod val="50000"/>
                    <a:lumOff val="50000"/>
                  </a:schemeClr>
                </a:solidFill>
                <a:latin typeface="Lato-Light" pitchFamily="34" charset="0"/>
                <a:ea typeface="Raleway" pitchFamily="2" charset="0"/>
              </a:rPr>
              <a:t>Data will stay with a running container ONLY when it is define, running or stopped</a:t>
            </a:r>
          </a:p>
          <a:p>
            <a:endParaRPr lang="en-US" sz="1400" b="1" dirty="0" smtClean="0">
              <a:solidFill>
                <a:schemeClr val="tx1">
                  <a:lumMod val="50000"/>
                  <a:lumOff val="50000"/>
                </a:schemeClr>
              </a:solidFill>
              <a:latin typeface="Lato-Light" pitchFamily="34" charset="0"/>
              <a:ea typeface="Raleway" pitchFamily="2" charset="0"/>
            </a:endParaRPr>
          </a:p>
          <a:p>
            <a:r>
              <a:rPr lang="en-US" sz="1400" b="1" dirty="0" smtClean="0">
                <a:solidFill>
                  <a:schemeClr val="tx1">
                    <a:lumMod val="50000"/>
                    <a:lumOff val="50000"/>
                  </a:schemeClr>
                </a:solidFill>
                <a:latin typeface="Lato-Light" pitchFamily="34" charset="0"/>
                <a:ea typeface="Raleway" pitchFamily="2" charset="0"/>
              </a:rPr>
              <a:t>Demo edit node.js file in running app, start stop, and then delete and relaunch</a:t>
            </a:r>
            <a:endParaRPr lang="en-US" sz="1400" b="1" dirty="0">
              <a:solidFill>
                <a:schemeClr val="tx1">
                  <a:lumMod val="50000"/>
                  <a:lumOff val="50000"/>
                </a:schemeClr>
              </a:solidFill>
              <a:latin typeface="Lato-Light" pitchFamily="34" charset="0"/>
              <a:ea typeface="Raleway" pitchFamily="2" charset="0"/>
            </a:endParaRPr>
          </a:p>
          <a:p>
            <a:endParaRPr lang="en-US" dirty="0">
              <a:solidFill>
                <a:schemeClr val="tx1">
                  <a:lumMod val="50000"/>
                  <a:lumOff val="50000"/>
                </a:schemeClr>
              </a:solidFill>
              <a:latin typeface="Lato-Light" pitchFamily="34" charset="0"/>
              <a:ea typeface="Raleway" pitchFamily="2" charset="0"/>
            </a:endParaRPr>
          </a:p>
        </p:txBody>
      </p:sp>
    </p:spTree>
    <p:extLst>
      <p:ext uri="{BB962C8B-B14F-4D97-AF65-F5344CB8AC3E}">
        <p14:creationId xmlns:p14="http://schemas.microsoft.com/office/powerpoint/2010/main" val="61615941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 calcmode="lin" valueType="num">
                                      <p:cBhvr additive="base">
                                        <p:cTn id="7" dur="500" fill="hold"/>
                                        <p:tgtEl>
                                          <p:spTgt spid="1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3">
                                            <p:txEl>
                                              <p:pRg st="2" end="2"/>
                                            </p:txEl>
                                          </p:spTgt>
                                        </p:tgtEl>
                                        <p:attrNameLst>
                                          <p:attrName>style.visibility</p:attrName>
                                        </p:attrNameLst>
                                      </p:cBhvr>
                                      <p:to>
                                        <p:strVal val="visible"/>
                                      </p:to>
                                    </p:set>
                                    <p:anim calcmode="lin" valueType="num">
                                      <p:cBhvr additive="base">
                                        <p:cTn id="13" dur="500" fill="hold"/>
                                        <p:tgtEl>
                                          <p:spTgt spid="1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9"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r="48734"/>
          <a:stretch/>
        </p:blipFill>
        <p:spPr bwMode="auto">
          <a:xfrm>
            <a:off x="128692" y="3212975"/>
            <a:ext cx="4635045" cy="312330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1" name="TextBox 10"/>
          <p:cNvSpPr txBox="1"/>
          <p:nvPr/>
        </p:nvSpPr>
        <p:spPr>
          <a:xfrm>
            <a:off x="469581" y="266402"/>
            <a:ext cx="4320480" cy="830997"/>
          </a:xfrm>
          <a:prstGeom prst="rect">
            <a:avLst/>
          </a:prstGeom>
          <a:noFill/>
        </p:spPr>
        <p:txBody>
          <a:bodyPr wrap="square" rtlCol="0">
            <a:spAutoFit/>
          </a:bodyPr>
          <a:lstStyle/>
          <a:p>
            <a:r>
              <a:rPr lang="hr-HR" sz="4800" smtClean="0">
                <a:solidFill>
                  <a:srgbClr val="00AEDB"/>
                </a:solidFill>
                <a:latin typeface="Bebas Neue" pitchFamily="34" charset="0"/>
              </a:rPr>
              <a:t>agenda</a:t>
            </a:r>
            <a:endParaRPr lang="en-US" sz="4800">
              <a:solidFill>
                <a:srgbClr val="00AEDB"/>
              </a:solidFill>
              <a:latin typeface="Bebas Neue" pitchFamily="34" charset="0"/>
            </a:endParaRPr>
          </a:p>
        </p:txBody>
      </p:sp>
      <p:sp>
        <p:nvSpPr>
          <p:cNvPr id="13" name="TextBox 12"/>
          <p:cNvSpPr txBox="1"/>
          <p:nvPr/>
        </p:nvSpPr>
        <p:spPr>
          <a:xfrm>
            <a:off x="469581" y="1196752"/>
            <a:ext cx="8568952" cy="1785104"/>
          </a:xfrm>
          <a:prstGeom prst="rect">
            <a:avLst/>
          </a:prstGeom>
          <a:noFill/>
        </p:spPr>
        <p:txBody>
          <a:bodyPr wrap="square" numCol="1" rtlCol="0">
            <a:spAutoFit/>
          </a:bodyPr>
          <a:lstStyle/>
          <a:p>
            <a:endParaRPr lang="hr-HR" sz="1400" dirty="0">
              <a:solidFill>
                <a:schemeClr val="tx1">
                  <a:lumMod val="50000"/>
                  <a:lumOff val="50000"/>
                </a:schemeClr>
              </a:solidFill>
              <a:latin typeface="Lato-Light" pitchFamily="34" charset="0"/>
              <a:ea typeface="Raleway" pitchFamily="2" charset="0"/>
            </a:endParaRPr>
          </a:p>
          <a:p>
            <a:pPr marL="285750" indent="-285750">
              <a:lnSpc>
                <a:spcPct val="150000"/>
              </a:lnSpc>
              <a:buBlip>
                <a:blip r:embed="rId3"/>
              </a:buBlip>
            </a:pPr>
            <a:r>
              <a:rPr lang="en-US" sz="1600" dirty="0" smtClean="0">
                <a:solidFill>
                  <a:schemeClr val="tx1">
                    <a:lumMod val="50000"/>
                    <a:lumOff val="50000"/>
                  </a:schemeClr>
                </a:solidFill>
                <a:latin typeface="Lato-Light" pitchFamily="34" charset="0"/>
                <a:ea typeface="Raleway" pitchFamily="2" charset="0"/>
              </a:rPr>
              <a:t>History - Bare metal, to virtual machine to container</a:t>
            </a:r>
            <a:endParaRPr lang="hr-HR" sz="1600" dirty="0" smtClean="0">
              <a:solidFill>
                <a:schemeClr val="tx1">
                  <a:lumMod val="50000"/>
                  <a:lumOff val="50000"/>
                </a:schemeClr>
              </a:solidFill>
              <a:latin typeface="Lato-Light" pitchFamily="34" charset="0"/>
              <a:ea typeface="Raleway" pitchFamily="2" charset="0"/>
            </a:endParaRPr>
          </a:p>
          <a:p>
            <a:pPr marL="285750" indent="-285750">
              <a:lnSpc>
                <a:spcPct val="150000"/>
              </a:lnSpc>
              <a:buBlip>
                <a:blip r:embed="rId3"/>
              </a:buBlip>
            </a:pPr>
            <a:r>
              <a:rPr lang="en-US" sz="1600" dirty="0" err="1" smtClean="0">
                <a:solidFill>
                  <a:schemeClr val="tx1">
                    <a:lumMod val="50000"/>
                    <a:lumOff val="50000"/>
                  </a:schemeClr>
                </a:solidFill>
                <a:latin typeface="Lato-Light" pitchFamily="34" charset="0"/>
                <a:ea typeface="Raleway" pitchFamily="2" charset="0"/>
              </a:rPr>
              <a:t>Devops</a:t>
            </a:r>
            <a:endParaRPr lang="hr-HR" sz="1600" dirty="0" smtClean="0">
              <a:solidFill>
                <a:schemeClr val="tx1">
                  <a:lumMod val="50000"/>
                  <a:lumOff val="50000"/>
                </a:schemeClr>
              </a:solidFill>
              <a:latin typeface="Lato-Light" pitchFamily="34" charset="0"/>
              <a:ea typeface="Raleway" pitchFamily="2" charset="0"/>
            </a:endParaRPr>
          </a:p>
          <a:p>
            <a:pPr marL="285750" indent="-285750">
              <a:lnSpc>
                <a:spcPct val="150000"/>
              </a:lnSpc>
              <a:buBlip>
                <a:blip r:embed="rId3"/>
              </a:buBlip>
            </a:pPr>
            <a:r>
              <a:rPr lang="en-US" sz="1600" dirty="0" smtClean="0">
                <a:solidFill>
                  <a:schemeClr val="tx1">
                    <a:lumMod val="50000"/>
                    <a:lumOff val="50000"/>
                  </a:schemeClr>
                </a:solidFill>
                <a:latin typeface="Lato-Light" pitchFamily="34" charset="0"/>
                <a:ea typeface="Raleway" pitchFamily="2" charset="0"/>
              </a:rPr>
              <a:t>Docker</a:t>
            </a:r>
            <a:endParaRPr lang="hr-HR" sz="1600" dirty="0" smtClean="0">
              <a:solidFill>
                <a:schemeClr val="tx1">
                  <a:lumMod val="50000"/>
                  <a:lumOff val="50000"/>
                </a:schemeClr>
              </a:solidFill>
              <a:latin typeface="Lato-Light" pitchFamily="34" charset="0"/>
              <a:ea typeface="Raleway" pitchFamily="2" charset="0"/>
            </a:endParaRPr>
          </a:p>
          <a:p>
            <a:pPr marL="285750" indent="-285750">
              <a:lnSpc>
                <a:spcPct val="150000"/>
              </a:lnSpc>
              <a:buBlip>
                <a:blip r:embed="rId3"/>
              </a:buBlip>
            </a:pPr>
            <a:r>
              <a:rPr lang="en-US" sz="1600" dirty="0" smtClean="0">
                <a:solidFill>
                  <a:schemeClr val="tx1">
                    <a:lumMod val="50000"/>
                    <a:lumOff val="50000"/>
                  </a:schemeClr>
                </a:solidFill>
                <a:latin typeface="Lato-Light" pitchFamily="34" charset="0"/>
                <a:ea typeface="Raleway" pitchFamily="2" charset="0"/>
              </a:rPr>
              <a:t>Hosting </a:t>
            </a:r>
            <a:r>
              <a:rPr lang="en-US" sz="1600" dirty="0">
                <a:solidFill>
                  <a:schemeClr val="tx1">
                    <a:lumMod val="50000"/>
                    <a:lumOff val="50000"/>
                  </a:schemeClr>
                </a:solidFill>
                <a:latin typeface="Lato-Light" pitchFamily="34" charset="0"/>
                <a:ea typeface="Raleway" pitchFamily="2" charset="0"/>
              </a:rPr>
              <a:t>D</a:t>
            </a:r>
            <a:r>
              <a:rPr lang="en-US" sz="1600" dirty="0" smtClean="0">
                <a:solidFill>
                  <a:schemeClr val="tx1">
                    <a:lumMod val="50000"/>
                    <a:lumOff val="50000"/>
                  </a:schemeClr>
                </a:solidFill>
                <a:latin typeface="Lato-Light" pitchFamily="34" charset="0"/>
                <a:ea typeface="Raleway" pitchFamily="2" charset="0"/>
              </a:rPr>
              <a:t>ocker overview</a:t>
            </a:r>
            <a:endParaRPr lang="en-US" sz="1600" dirty="0">
              <a:solidFill>
                <a:schemeClr val="tx1">
                  <a:lumMod val="50000"/>
                  <a:lumOff val="50000"/>
                </a:schemeClr>
              </a:solidFill>
              <a:latin typeface="Lato-Light" pitchFamily="34" charset="0"/>
              <a:ea typeface="Raleway" pitchFamily="2" charset="0"/>
            </a:endParaRPr>
          </a:p>
        </p:txBody>
      </p:sp>
      <p:pic>
        <p:nvPicPr>
          <p:cNvPr id="410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64109" y="3645023"/>
            <a:ext cx="4296872" cy="252028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val="849822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arn(inVertical)">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285974" y="260648"/>
            <a:ext cx="6950322" cy="830997"/>
          </a:xfrm>
          <a:prstGeom prst="rect">
            <a:avLst/>
          </a:prstGeom>
          <a:noFill/>
        </p:spPr>
        <p:txBody>
          <a:bodyPr wrap="square" rtlCol="0">
            <a:spAutoFit/>
          </a:bodyPr>
          <a:lstStyle/>
          <a:p>
            <a:r>
              <a:rPr lang="en-US" sz="4800" dirty="0" smtClean="0">
                <a:solidFill>
                  <a:srgbClr val="00AEDB"/>
                </a:solidFill>
                <a:latin typeface="Bebas Neue" pitchFamily="34" charset="0"/>
              </a:rPr>
              <a:t>Containers - Volumes</a:t>
            </a:r>
            <a:endParaRPr lang="en-US" sz="4800" dirty="0">
              <a:solidFill>
                <a:srgbClr val="00AEDB"/>
              </a:solidFill>
              <a:latin typeface="Bebas Neue" pitchFamily="34" charset="0"/>
            </a:endParaRPr>
          </a:p>
        </p:txBody>
      </p:sp>
      <p:sp>
        <p:nvSpPr>
          <p:cNvPr id="13" name="TextBox 12"/>
          <p:cNvSpPr txBox="1"/>
          <p:nvPr/>
        </p:nvSpPr>
        <p:spPr>
          <a:xfrm>
            <a:off x="285974" y="1628800"/>
            <a:ext cx="8606506" cy="1661993"/>
          </a:xfrm>
          <a:prstGeom prst="rect">
            <a:avLst/>
          </a:prstGeom>
          <a:noFill/>
        </p:spPr>
        <p:txBody>
          <a:bodyPr wrap="square" numCol="1" rtlCol="0">
            <a:spAutoFit/>
          </a:bodyPr>
          <a:lstStyle/>
          <a:p>
            <a:r>
              <a:rPr lang="en-US" sz="1400" b="1" dirty="0" smtClean="0">
                <a:solidFill>
                  <a:schemeClr val="tx1">
                    <a:lumMod val="50000"/>
                    <a:lumOff val="50000"/>
                  </a:schemeClr>
                </a:solidFill>
                <a:latin typeface="Lato-Light" pitchFamily="34" charset="0"/>
                <a:ea typeface="Raleway" pitchFamily="2" charset="0"/>
              </a:rPr>
              <a:t>As long as any container references a volume it will remain</a:t>
            </a:r>
          </a:p>
          <a:p>
            <a:endParaRPr lang="en-US" sz="1400" b="1" dirty="0">
              <a:solidFill>
                <a:schemeClr val="tx1">
                  <a:lumMod val="50000"/>
                  <a:lumOff val="50000"/>
                </a:schemeClr>
              </a:solidFill>
              <a:latin typeface="Lato-Light" pitchFamily="34" charset="0"/>
              <a:ea typeface="Raleway" pitchFamily="2" charset="0"/>
            </a:endParaRPr>
          </a:p>
          <a:p>
            <a:r>
              <a:rPr lang="en-US" sz="1400" b="1" dirty="0" smtClean="0">
                <a:solidFill>
                  <a:schemeClr val="tx1">
                    <a:lumMod val="50000"/>
                    <a:lumOff val="50000"/>
                  </a:schemeClr>
                </a:solidFill>
                <a:latin typeface="Lato-Light" pitchFamily="34" charset="0"/>
                <a:ea typeface="Raleway" pitchFamily="2" charset="0"/>
              </a:rPr>
              <a:t>Do this with data volumes and –volumes-from option</a:t>
            </a:r>
          </a:p>
          <a:p>
            <a:endParaRPr lang="en-US" sz="1400" b="1" dirty="0">
              <a:solidFill>
                <a:schemeClr val="tx1">
                  <a:lumMod val="50000"/>
                  <a:lumOff val="50000"/>
                </a:schemeClr>
              </a:solidFill>
              <a:latin typeface="Lato-Light" pitchFamily="34" charset="0"/>
              <a:ea typeface="Raleway" pitchFamily="2" charset="0"/>
            </a:endParaRPr>
          </a:p>
          <a:p>
            <a:r>
              <a:rPr lang="en-US" sz="1400" b="1" dirty="0" smtClean="0">
                <a:solidFill>
                  <a:schemeClr val="tx1">
                    <a:lumMod val="50000"/>
                    <a:lumOff val="50000"/>
                  </a:schemeClr>
                </a:solidFill>
                <a:latin typeface="Lato-Light" pitchFamily="34" charset="0"/>
                <a:ea typeface="Raleway" pitchFamily="2" charset="0"/>
              </a:rPr>
              <a:t>The container must declare a volume or it must be mapped from the command line</a:t>
            </a:r>
          </a:p>
          <a:p>
            <a:endParaRPr lang="en-US" sz="1400" b="1" dirty="0">
              <a:solidFill>
                <a:schemeClr val="tx1">
                  <a:lumMod val="50000"/>
                  <a:lumOff val="50000"/>
                </a:schemeClr>
              </a:solidFill>
              <a:latin typeface="Lato-Light" pitchFamily="34" charset="0"/>
              <a:ea typeface="Raleway" pitchFamily="2" charset="0"/>
            </a:endParaRPr>
          </a:p>
          <a:p>
            <a:r>
              <a:rPr lang="en-US" sz="1400" b="1" dirty="0" smtClean="0">
                <a:solidFill>
                  <a:schemeClr val="tx1">
                    <a:lumMod val="50000"/>
                    <a:lumOff val="50000"/>
                  </a:schemeClr>
                </a:solidFill>
                <a:latin typeface="Lato-Light" pitchFamily="34" charset="0"/>
                <a:ea typeface="Raleway" pitchFamily="2" charset="0"/>
              </a:rPr>
              <a:t>Demo mongo data container</a:t>
            </a:r>
            <a:endParaRPr lang="en-US" dirty="0">
              <a:solidFill>
                <a:schemeClr val="tx1">
                  <a:lumMod val="50000"/>
                  <a:lumOff val="50000"/>
                </a:schemeClr>
              </a:solidFill>
              <a:latin typeface="Lato-Light" pitchFamily="34" charset="0"/>
              <a:ea typeface="Raleway" pitchFamily="2" charset="0"/>
            </a:endParaRPr>
          </a:p>
        </p:txBody>
      </p:sp>
    </p:spTree>
    <p:extLst>
      <p:ext uri="{BB962C8B-B14F-4D97-AF65-F5344CB8AC3E}">
        <p14:creationId xmlns:p14="http://schemas.microsoft.com/office/powerpoint/2010/main" val="349704497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 calcmode="lin" valueType="num">
                                      <p:cBhvr additive="base">
                                        <p:cTn id="7" dur="500" fill="hold"/>
                                        <p:tgtEl>
                                          <p:spTgt spid="1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3">
                                            <p:txEl>
                                              <p:pRg st="2" end="2"/>
                                            </p:txEl>
                                          </p:spTgt>
                                        </p:tgtEl>
                                        <p:attrNameLst>
                                          <p:attrName>style.visibility</p:attrName>
                                        </p:attrNameLst>
                                      </p:cBhvr>
                                      <p:to>
                                        <p:strVal val="visible"/>
                                      </p:to>
                                    </p:set>
                                    <p:anim calcmode="lin" valueType="num">
                                      <p:cBhvr additive="base">
                                        <p:cTn id="13" dur="500" fill="hold"/>
                                        <p:tgtEl>
                                          <p:spTgt spid="1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3">
                                            <p:txEl>
                                              <p:pRg st="4" end="4"/>
                                            </p:txEl>
                                          </p:spTgt>
                                        </p:tgtEl>
                                        <p:attrNameLst>
                                          <p:attrName>style.visibility</p:attrName>
                                        </p:attrNameLst>
                                      </p:cBhvr>
                                      <p:to>
                                        <p:strVal val="visible"/>
                                      </p:to>
                                    </p:set>
                                    <p:anim calcmode="lin" valueType="num">
                                      <p:cBhvr additive="base">
                                        <p:cTn id="19" dur="500" fill="hold"/>
                                        <p:tgtEl>
                                          <p:spTgt spid="13">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3">
                                            <p:txEl>
                                              <p:pRg st="6" end="6"/>
                                            </p:txEl>
                                          </p:spTgt>
                                        </p:tgtEl>
                                        <p:attrNameLst>
                                          <p:attrName>style.visibility</p:attrName>
                                        </p:attrNameLst>
                                      </p:cBhvr>
                                      <p:to>
                                        <p:strVal val="visible"/>
                                      </p:to>
                                    </p:set>
                                    <p:anim calcmode="lin" valueType="num">
                                      <p:cBhvr additive="base">
                                        <p:cTn id="25" dur="500" fill="hold"/>
                                        <p:tgtEl>
                                          <p:spTgt spid="13">
                                            <p:txEl>
                                              <p:pRg st="6" end="6"/>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285974" y="260648"/>
            <a:ext cx="6950322" cy="830997"/>
          </a:xfrm>
          <a:prstGeom prst="rect">
            <a:avLst/>
          </a:prstGeom>
          <a:noFill/>
        </p:spPr>
        <p:txBody>
          <a:bodyPr wrap="square" rtlCol="0">
            <a:spAutoFit/>
          </a:bodyPr>
          <a:lstStyle/>
          <a:p>
            <a:r>
              <a:rPr lang="en-US" sz="4800" dirty="0" smtClean="0">
                <a:solidFill>
                  <a:srgbClr val="00AEDB"/>
                </a:solidFill>
                <a:latin typeface="Bebas Neue" pitchFamily="34" charset="0"/>
              </a:rPr>
              <a:t>Containers - Volumes</a:t>
            </a:r>
            <a:endParaRPr lang="en-US" sz="4800" dirty="0">
              <a:solidFill>
                <a:srgbClr val="00AEDB"/>
              </a:solidFill>
              <a:latin typeface="Bebas Neue" pitchFamily="34" charset="0"/>
            </a:endParaRPr>
          </a:p>
        </p:txBody>
      </p:sp>
      <p:sp>
        <p:nvSpPr>
          <p:cNvPr id="13" name="TextBox 12"/>
          <p:cNvSpPr txBox="1"/>
          <p:nvPr/>
        </p:nvSpPr>
        <p:spPr>
          <a:xfrm>
            <a:off x="285974" y="1628800"/>
            <a:ext cx="8606506" cy="954107"/>
          </a:xfrm>
          <a:prstGeom prst="rect">
            <a:avLst/>
          </a:prstGeom>
          <a:noFill/>
        </p:spPr>
        <p:txBody>
          <a:bodyPr wrap="square" numCol="1" rtlCol="0">
            <a:spAutoFit/>
          </a:bodyPr>
          <a:lstStyle/>
          <a:p>
            <a:r>
              <a:rPr lang="en-US" sz="1400" b="1" dirty="0" smtClean="0">
                <a:solidFill>
                  <a:schemeClr val="tx1">
                    <a:lumMod val="50000"/>
                    <a:lumOff val="50000"/>
                  </a:schemeClr>
                </a:solidFill>
                <a:latin typeface="Lato-Light" pitchFamily="34" charset="0"/>
                <a:ea typeface="Raleway" pitchFamily="2" charset="0"/>
              </a:rPr>
              <a:t>For working locally on rapidly changing code, you can map any folder in the container to a host volume</a:t>
            </a:r>
          </a:p>
          <a:p>
            <a:endParaRPr lang="en-US" sz="1400" b="1" dirty="0">
              <a:solidFill>
                <a:schemeClr val="tx1">
                  <a:lumMod val="50000"/>
                  <a:lumOff val="50000"/>
                </a:schemeClr>
              </a:solidFill>
              <a:latin typeface="Lato-Light" pitchFamily="34" charset="0"/>
              <a:ea typeface="Raleway" pitchFamily="2" charset="0"/>
            </a:endParaRPr>
          </a:p>
          <a:p>
            <a:r>
              <a:rPr lang="en-US" sz="1400" b="1" dirty="0" smtClean="0">
                <a:solidFill>
                  <a:schemeClr val="tx1">
                    <a:lumMod val="50000"/>
                    <a:lumOff val="50000"/>
                  </a:schemeClr>
                </a:solidFill>
                <a:latin typeface="Lato-Light" pitchFamily="34" charset="0"/>
                <a:ea typeface="Raleway" pitchFamily="2" charset="0"/>
              </a:rPr>
              <a:t>Docker run –d –v /Users/</a:t>
            </a:r>
            <a:r>
              <a:rPr lang="en-US" sz="1400" b="1" dirty="0" err="1" smtClean="0">
                <a:solidFill>
                  <a:schemeClr val="tx1">
                    <a:lumMod val="50000"/>
                    <a:lumOff val="50000"/>
                  </a:schemeClr>
                </a:solidFill>
                <a:latin typeface="Lato-Light" pitchFamily="34" charset="0"/>
                <a:ea typeface="Raleway" pitchFamily="2" charset="0"/>
              </a:rPr>
              <a:t>philipnelson</a:t>
            </a:r>
            <a:r>
              <a:rPr lang="en-US" sz="1400" b="1" dirty="0" smtClean="0">
                <a:solidFill>
                  <a:schemeClr val="tx1">
                    <a:lumMod val="50000"/>
                    <a:lumOff val="50000"/>
                  </a:schemeClr>
                </a:solidFill>
                <a:latin typeface="Lato-Light" pitchFamily="34" charset="0"/>
                <a:ea typeface="Raleway" pitchFamily="2" charset="0"/>
              </a:rPr>
              <a:t>/Projects/</a:t>
            </a:r>
            <a:r>
              <a:rPr lang="en-US" sz="1400" b="1" dirty="0" err="1" smtClean="0">
                <a:solidFill>
                  <a:schemeClr val="tx1">
                    <a:lumMod val="50000"/>
                    <a:lumOff val="50000"/>
                  </a:schemeClr>
                </a:solidFill>
                <a:latin typeface="Lato-Light" pitchFamily="34" charset="0"/>
                <a:ea typeface="Raleway" pitchFamily="2" charset="0"/>
              </a:rPr>
              <a:t>codecamp</a:t>
            </a:r>
            <a:r>
              <a:rPr lang="en-US" sz="1400" b="1" dirty="0" smtClean="0">
                <a:solidFill>
                  <a:schemeClr val="tx1">
                    <a:lumMod val="50000"/>
                    <a:lumOff val="50000"/>
                  </a:schemeClr>
                </a:solidFill>
                <a:latin typeface="Lato-Light" pitchFamily="34" charset="0"/>
                <a:ea typeface="Raleway" pitchFamily="2" charset="0"/>
              </a:rPr>
              <a:t>/node-starter:/</a:t>
            </a:r>
            <a:r>
              <a:rPr lang="en-US" sz="1400" b="1" dirty="0" err="1" smtClean="0">
                <a:solidFill>
                  <a:schemeClr val="tx1">
                    <a:lumMod val="50000"/>
                    <a:lumOff val="50000"/>
                  </a:schemeClr>
                </a:solidFill>
                <a:latin typeface="Lato-Light" pitchFamily="34" charset="0"/>
                <a:ea typeface="Raleway" pitchFamily="2" charset="0"/>
              </a:rPr>
              <a:t>src</a:t>
            </a:r>
            <a:r>
              <a:rPr lang="en-US" sz="1400" b="1" dirty="0" smtClean="0">
                <a:solidFill>
                  <a:schemeClr val="tx1">
                    <a:lumMod val="50000"/>
                    <a:lumOff val="50000"/>
                  </a:schemeClr>
                </a:solidFill>
                <a:latin typeface="Lato-Light" pitchFamily="34" charset="0"/>
                <a:ea typeface="Raleway" pitchFamily="2" charset="0"/>
              </a:rPr>
              <a:t> …..</a:t>
            </a:r>
            <a:endParaRPr lang="en-US" dirty="0">
              <a:solidFill>
                <a:schemeClr val="tx1">
                  <a:lumMod val="50000"/>
                  <a:lumOff val="50000"/>
                </a:schemeClr>
              </a:solidFill>
              <a:latin typeface="Lato-Light" pitchFamily="34" charset="0"/>
              <a:ea typeface="Raleway" pitchFamily="2" charset="0"/>
            </a:endParaRPr>
          </a:p>
        </p:txBody>
      </p:sp>
    </p:spTree>
    <p:extLst>
      <p:ext uri="{BB962C8B-B14F-4D97-AF65-F5344CB8AC3E}">
        <p14:creationId xmlns:p14="http://schemas.microsoft.com/office/powerpoint/2010/main" val="416338549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 calcmode="lin" valueType="num">
                                      <p:cBhvr additive="base">
                                        <p:cTn id="7" dur="500" fill="hold"/>
                                        <p:tgtEl>
                                          <p:spTgt spid="1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3">
                                            <p:txEl>
                                              <p:pRg st="2" end="2"/>
                                            </p:txEl>
                                          </p:spTgt>
                                        </p:tgtEl>
                                        <p:attrNameLst>
                                          <p:attrName>style.visibility</p:attrName>
                                        </p:attrNameLst>
                                      </p:cBhvr>
                                      <p:to>
                                        <p:strVal val="visible"/>
                                      </p:to>
                                    </p:set>
                                    <p:anim calcmode="lin" valueType="num">
                                      <p:cBhvr additive="base">
                                        <p:cTn id="13" dur="500" fill="hold"/>
                                        <p:tgtEl>
                                          <p:spTgt spid="1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285974" y="260648"/>
            <a:ext cx="6950322" cy="830997"/>
          </a:xfrm>
          <a:prstGeom prst="rect">
            <a:avLst/>
          </a:prstGeom>
          <a:noFill/>
        </p:spPr>
        <p:txBody>
          <a:bodyPr wrap="square" rtlCol="0">
            <a:spAutoFit/>
          </a:bodyPr>
          <a:lstStyle/>
          <a:p>
            <a:r>
              <a:rPr lang="en-US" sz="4800" dirty="0" smtClean="0">
                <a:solidFill>
                  <a:srgbClr val="00AEDB"/>
                </a:solidFill>
                <a:latin typeface="Bebas Neue" pitchFamily="34" charset="0"/>
              </a:rPr>
              <a:t>Containers - Composer</a:t>
            </a:r>
            <a:endParaRPr lang="en-US" sz="4800" dirty="0">
              <a:solidFill>
                <a:srgbClr val="00AEDB"/>
              </a:solidFill>
              <a:latin typeface="Bebas Neue" pitchFamily="34" charset="0"/>
            </a:endParaRPr>
          </a:p>
        </p:txBody>
      </p:sp>
      <p:sp>
        <p:nvSpPr>
          <p:cNvPr id="13" name="TextBox 12"/>
          <p:cNvSpPr txBox="1"/>
          <p:nvPr/>
        </p:nvSpPr>
        <p:spPr>
          <a:xfrm>
            <a:off x="462860" y="1556792"/>
            <a:ext cx="8606506" cy="1169551"/>
          </a:xfrm>
          <a:prstGeom prst="rect">
            <a:avLst/>
          </a:prstGeom>
          <a:noFill/>
        </p:spPr>
        <p:txBody>
          <a:bodyPr wrap="square" numCol="1" rtlCol="0">
            <a:spAutoFit/>
          </a:bodyPr>
          <a:lstStyle/>
          <a:p>
            <a:r>
              <a:rPr lang="en-US" sz="1400" b="1" dirty="0" smtClean="0">
                <a:solidFill>
                  <a:schemeClr val="tx1">
                    <a:lumMod val="50000"/>
                    <a:lumOff val="50000"/>
                  </a:schemeClr>
                </a:solidFill>
                <a:latin typeface="Lato-Light" pitchFamily="34" charset="0"/>
                <a:ea typeface="Raleway" pitchFamily="2" charset="0"/>
              </a:rPr>
              <a:t>Wire up a number of containers in a file instead of launching manually like we did</a:t>
            </a:r>
          </a:p>
          <a:p>
            <a:endParaRPr lang="en-US" sz="1400" b="1" dirty="0">
              <a:solidFill>
                <a:schemeClr val="tx1">
                  <a:lumMod val="50000"/>
                  <a:lumOff val="50000"/>
                </a:schemeClr>
              </a:solidFill>
              <a:latin typeface="Lato-Light" pitchFamily="34" charset="0"/>
              <a:ea typeface="Raleway" pitchFamily="2" charset="0"/>
            </a:endParaRPr>
          </a:p>
          <a:p>
            <a:r>
              <a:rPr lang="en-US" sz="1400" b="1" dirty="0" smtClean="0">
                <a:solidFill>
                  <a:schemeClr val="tx1">
                    <a:lumMod val="50000"/>
                    <a:lumOff val="50000"/>
                  </a:schemeClr>
                </a:solidFill>
                <a:latin typeface="Lato-Light" pitchFamily="34" charset="0"/>
                <a:ea typeface="Raleway" pitchFamily="2" charset="0"/>
              </a:rPr>
              <a:t>Parameters are basically the same</a:t>
            </a:r>
          </a:p>
          <a:p>
            <a:endParaRPr lang="en-US" sz="1400" b="1" dirty="0">
              <a:solidFill>
                <a:schemeClr val="tx1">
                  <a:lumMod val="50000"/>
                  <a:lumOff val="50000"/>
                </a:schemeClr>
              </a:solidFill>
              <a:latin typeface="Lato-Light" pitchFamily="34" charset="0"/>
              <a:ea typeface="Raleway" pitchFamily="2" charset="0"/>
            </a:endParaRPr>
          </a:p>
          <a:p>
            <a:r>
              <a:rPr lang="en-US" sz="1400" b="1" dirty="0" smtClean="0">
                <a:solidFill>
                  <a:schemeClr val="tx1">
                    <a:lumMod val="50000"/>
                    <a:lumOff val="50000"/>
                  </a:schemeClr>
                </a:solidFill>
                <a:latin typeface="Lato-Light" pitchFamily="34" charset="0"/>
                <a:ea typeface="Raleway" pitchFamily="2" charset="0"/>
              </a:rPr>
              <a:t>Demo review file and run the system</a:t>
            </a:r>
            <a:endParaRPr lang="en-US" dirty="0">
              <a:solidFill>
                <a:schemeClr val="tx1">
                  <a:lumMod val="50000"/>
                  <a:lumOff val="50000"/>
                </a:schemeClr>
              </a:solidFill>
              <a:latin typeface="Lato-Light" pitchFamily="34" charset="0"/>
              <a:ea typeface="Raleway" pitchFamily="2" charset="0"/>
            </a:endParaRPr>
          </a:p>
        </p:txBody>
      </p:sp>
    </p:spTree>
    <p:extLst>
      <p:ext uri="{BB962C8B-B14F-4D97-AF65-F5344CB8AC3E}">
        <p14:creationId xmlns:p14="http://schemas.microsoft.com/office/powerpoint/2010/main" val="291569888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 calcmode="lin" valueType="num">
                                      <p:cBhvr additive="base">
                                        <p:cTn id="7" dur="500" fill="hold"/>
                                        <p:tgtEl>
                                          <p:spTgt spid="1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3">
                                            <p:txEl>
                                              <p:pRg st="2" end="2"/>
                                            </p:txEl>
                                          </p:spTgt>
                                        </p:tgtEl>
                                        <p:attrNameLst>
                                          <p:attrName>style.visibility</p:attrName>
                                        </p:attrNameLst>
                                      </p:cBhvr>
                                      <p:to>
                                        <p:strVal val="visible"/>
                                      </p:to>
                                    </p:set>
                                    <p:anim calcmode="lin" valueType="num">
                                      <p:cBhvr additive="base">
                                        <p:cTn id="13" dur="500" fill="hold"/>
                                        <p:tgtEl>
                                          <p:spTgt spid="1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3">
                                            <p:txEl>
                                              <p:pRg st="4" end="4"/>
                                            </p:txEl>
                                          </p:spTgt>
                                        </p:tgtEl>
                                        <p:attrNameLst>
                                          <p:attrName>style.visibility</p:attrName>
                                        </p:attrNameLst>
                                      </p:cBhvr>
                                      <p:to>
                                        <p:strVal val="visible"/>
                                      </p:to>
                                    </p:set>
                                    <p:anim calcmode="lin" valueType="num">
                                      <p:cBhvr additive="base">
                                        <p:cTn id="19" dur="500" fill="hold"/>
                                        <p:tgtEl>
                                          <p:spTgt spid="13">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285974" y="260648"/>
            <a:ext cx="6950322" cy="830997"/>
          </a:xfrm>
          <a:prstGeom prst="rect">
            <a:avLst/>
          </a:prstGeom>
          <a:noFill/>
        </p:spPr>
        <p:txBody>
          <a:bodyPr wrap="square" rtlCol="0">
            <a:spAutoFit/>
          </a:bodyPr>
          <a:lstStyle/>
          <a:p>
            <a:r>
              <a:rPr lang="en-US" sz="4800" dirty="0" smtClean="0">
                <a:solidFill>
                  <a:srgbClr val="00AEDB"/>
                </a:solidFill>
                <a:latin typeface="Bebas Neue" pitchFamily="34" charset="0"/>
              </a:rPr>
              <a:t>Containers - Swarm</a:t>
            </a:r>
            <a:endParaRPr lang="en-US" sz="4800" dirty="0">
              <a:solidFill>
                <a:srgbClr val="00AEDB"/>
              </a:solidFill>
              <a:latin typeface="Bebas Neue" pitchFamily="34" charset="0"/>
            </a:endParaRPr>
          </a:p>
        </p:txBody>
      </p:sp>
      <p:sp>
        <p:nvSpPr>
          <p:cNvPr id="13" name="TextBox 12"/>
          <p:cNvSpPr txBox="1"/>
          <p:nvPr/>
        </p:nvSpPr>
        <p:spPr>
          <a:xfrm>
            <a:off x="462860" y="1556792"/>
            <a:ext cx="8606506" cy="1477328"/>
          </a:xfrm>
          <a:prstGeom prst="rect">
            <a:avLst/>
          </a:prstGeom>
          <a:noFill/>
        </p:spPr>
        <p:txBody>
          <a:bodyPr wrap="square" numCol="1" rtlCol="0">
            <a:spAutoFit/>
          </a:bodyPr>
          <a:lstStyle/>
          <a:p>
            <a:r>
              <a:rPr lang="en-US" dirty="0" smtClean="0">
                <a:solidFill>
                  <a:schemeClr val="tx1">
                    <a:lumMod val="50000"/>
                    <a:lumOff val="50000"/>
                  </a:schemeClr>
                </a:solidFill>
                <a:latin typeface="Lato-Light" pitchFamily="34" charset="0"/>
                <a:ea typeface="Raleway" pitchFamily="2" charset="0"/>
              </a:rPr>
              <a:t>Make a cluster out of </a:t>
            </a:r>
            <a:r>
              <a:rPr lang="en-US" dirty="0" err="1" smtClean="0">
                <a:solidFill>
                  <a:schemeClr val="tx1">
                    <a:lumMod val="50000"/>
                    <a:lumOff val="50000"/>
                  </a:schemeClr>
                </a:solidFill>
                <a:latin typeface="Lato-Light" pitchFamily="34" charset="0"/>
                <a:ea typeface="Raleway" pitchFamily="2" charset="0"/>
              </a:rPr>
              <a:t>docker</a:t>
            </a:r>
            <a:r>
              <a:rPr lang="en-US" dirty="0" smtClean="0">
                <a:solidFill>
                  <a:schemeClr val="tx1">
                    <a:lumMod val="50000"/>
                    <a:lumOff val="50000"/>
                  </a:schemeClr>
                </a:solidFill>
                <a:latin typeface="Lato-Light" pitchFamily="34" charset="0"/>
                <a:ea typeface="Raleway" pitchFamily="2" charset="0"/>
              </a:rPr>
              <a:t> machines and/or host machines</a:t>
            </a:r>
          </a:p>
          <a:p>
            <a:endParaRPr lang="en-US" dirty="0">
              <a:solidFill>
                <a:schemeClr val="tx1">
                  <a:lumMod val="50000"/>
                  <a:lumOff val="50000"/>
                </a:schemeClr>
              </a:solidFill>
              <a:latin typeface="Lato-Light" pitchFamily="34" charset="0"/>
              <a:ea typeface="Raleway" pitchFamily="2" charset="0"/>
            </a:endParaRPr>
          </a:p>
          <a:p>
            <a:r>
              <a:rPr lang="en-US" dirty="0" smtClean="0">
                <a:solidFill>
                  <a:schemeClr val="tx1">
                    <a:lumMod val="50000"/>
                    <a:lumOff val="50000"/>
                  </a:schemeClr>
                </a:solidFill>
                <a:latin typeface="Lato-Light" pitchFamily="34" charset="0"/>
                <a:ea typeface="Raleway" pitchFamily="2" charset="0"/>
              </a:rPr>
              <a:t>Rapidly changing functionality, major focus right now</a:t>
            </a:r>
          </a:p>
          <a:p>
            <a:endParaRPr lang="en-US" dirty="0">
              <a:solidFill>
                <a:schemeClr val="tx1">
                  <a:lumMod val="50000"/>
                  <a:lumOff val="50000"/>
                </a:schemeClr>
              </a:solidFill>
              <a:latin typeface="Lato-Light" pitchFamily="34" charset="0"/>
              <a:ea typeface="Raleway" pitchFamily="2" charset="0"/>
            </a:endParaRPr>
          </a:p>
          <a:p>
            <a:endParaRPr lang="en-US" dirty="0">
              <a:solidFill>
                <a:schemeClr val="tx1">
                  <a:lumMod val="50000"/>
                  <a:lumOff val="50000"/>
                </a:schemeClr>
              </a:solidFill>
              <a:latin typeface="Lato-Light" pitchFamily="34" charset="0"/>
              <a:ea typeface="Raleway" pitchFamily="2" charset="0"/>
            </a:endParaRPr>
          </a:p>
        </p:txBody>
      </p:sp>
    </p:spTree>
    <p:extLst>
      <p:ext uri="{BB962C8B-B14F-4D97-AF65-F5344CB8AC3E}">
        <p14:creationId xmlns:p14="http://schemas.microsoft.com/office/powerpoint/2010/main" val="404972874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 calcmode="lin" valueType="num">
                                      <p:cBhvr additive="base">
                                        <p:cTn id="7" dur="500" fill="hold"/>
                                        <p:tgtEl>
                                          <p:spTgt spid="1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3">
                                            <p:txEl>
                                              <p:pRg st="2" end="2"/>
                                            </p:txEl>
                                          </p:spTgt>
                                        </p:tgtEl>
                                        <p:attrNameLst>
                                          <p:attrName>style.visibility</p:attrName>
                                        </p:attrNameLst>
                                      </p:cBhvr>
                                      <p:to>
                                        <p:strVal val="visible"/>
                                      </p:to>
                                    </p:set>
                                    <p:anim calcmode="lin" valueType="num">
                                      <p:cBhvr additive="base">
                                        <p:cTn id="13" dur="500" fill="hold"/>
                                        <p:tgtEl>
                                          <p:spTgt spid="1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285974" y="260648"/>
            <a:ext cx="8462490" cy="830997"/>
          </a:xfrm>
          <a:prstGeom prst="rect">
            <a:avLst/>
          </a:prstGeom>
          <a:noFill/>
        </p:spPr>
        <p:txBody>
          <a:bodyPr wrap="square" rtlCol="0">
            <a:spAutoFit/>
          </a:bodyPr>
          <a:lstStyle/>
          <a:p>
            <a:r>
              <a:rPr lang="en-US" sz="4800" dirty="0" smtClean="0">
                <a:solidFill>
                  <a:srgbClr val="00AEDB"/>
                </a:solidFill>
                <a:latin typeface="Bebas Neue" pitchFamily="34" charset="0"/>
              </a:rPr>
              <a:t>Containers - Troubleshooting</a:t>
            </a:r>
            <a:endParaRPr lang="en-US" sz="4800" dirty="0">
              <a:solidFill>
                <a:srgbClr val="00AEDB"/>
              </a:solidFill>
              <a:latin typeface="Bebas Neue" pitchFamily="34" charset="0"/>
            </a:endParaRPr>
          </a:p>
        </p:txBody>
      </p:sp>
      <p:sp>
        <p:nvSpPr>
          <p:cNvPr id="13" name="TextBox 12"/>
          <p:cNvSpPr txBox="1"/>
          <p:nvPr/>
        </p:nvSpPr>
        <p:spPr>
          <a:xfrm>
            <a:off x="285974" y="1628800"/>
            <a:ext cx="8606506" cy="2092881"/>
          </a:xfrm>
          <a:prstGeom prst="rect">
            <a:avLst/>
          </a:prstGeom>
          <a:noFill/>
        </p:spPr>
        <p:txBody>
          <a:bodyPr wrap="square" numCol="1" rtlCol="0">
            <a:spAutoFit/>
          </a:bodyPr>
          <a:lstStyle/>
          <a:p>
            <a:r>
              <a:rPr lang="en-US" sz="1400" b="1" dirty="0" err="1">
                <a:solidFill>
                  <a:schemeClr val="tx1">
                    <a:lumMod val="50000"/>
                    <a:lumOff val="50000"/>
                  </a:schemeClr>
                </a:solidFill>
                <a:latin typeface="Lato-Light" pitchFamily="34" charset="0"/>
                <a:ea typeface="Raleway" pitchFamily="2" charset="0"/>
              </a:rPr>
              <a:t>d</a:t>
            </a:r>
            <a:r>
              <a:rPr lang="en-US" sz="1400" b="1" dirty="0" err="1" smtClean="0">
                <a:solidFill>
                  <a:schemeClr val="tx1">
                    <a:lumMod val="50000"/>
                    <a:lumOff val="50000"/>
                  </a:schemeClr>
                </a:solidFill>
                <a:latin typeface="Lato-Light" pitchFamily="34" charset="0"/>
                <a:ea typeface="Raleway" pitchFamily="2" charset="0"/>
              </a:rPr>
              <a:t>ocker</a:t>
            </a:r>
            <a:r>
              <a:rPr lang="en-US" sz="1400" b="1" dirty="0" smtClean="0">
                <a:solidFill>
                  <a:schemeClr val="tx1">
                    <a:lumMod val="50000"/>
                    <a:lumOff val="50000"/>
                  </a:schemeClr>
                </a:solidFill>
                <a:latin typeface="Lato-Light" pitchFamily="34" charset="0"/>
                <a:ea typeface="Raleway" pitchFamily="2" charset="0"/>
              </a:rPr>
              <a:t> inspect &lt;name&gt; shows the entire configuration of the container</a:t>
            </a:r>
          </a:p>
          <a:p>
            <a:endParaRPr lang="en-US" sz="1400" b="1" dirty="0">
              <a:solidFill>
                <a:schemeClr val="tx1">
                  <a:lumMod val="50000"/>
                  <a:lumOff val="50000"/>
                </a:schemeClr>
              </a:solidFill>
              <a:latin typeface="Lato-Light" pitchFamily="34" charset="0"/>
              <a:ea typeface="Raleway" pitchFamily="2" charset="0"/>
            </a:endParaRPr>
          </a:p>
          <a:p>
            <a:r>
              <a:rPr lang="en-US" sz="1400" b="1" dirty="0" err="1">
                <a:solidFill>
                  <a:schemeClr val="tx1">
                    <a:lumMod val="50000"/>
                    <a:lumOff val="50000"/>
                  </a:schemeClr>
                </a:solidFill>
                <a:latin typeface="Lato-Light" pitchFamily="34" charset="0"/>
                <a:ea typeface="Raleway" pitchFamily="2" charset="0"/>
              </a:rPr>
              <a:t>d</a:t>
            </a:r>
            <a:r>
              <a:rPr lang="en-US" sz="1400" b="1" dirty="0" err="1" smtClean="0">
                <a:solidFill>
                  <a:schemeClr val="tx1">
                    <a:lumMod val="50000"/>
                    <a:lumOff val="50000"/>
                  </a:schemeClr>
                </a:solidFill>
                <a:latin typeface="Lato-Light" pitchFamily="34" charset="0"/>
                <a:ea typeface="Raleway" pitchFamily="2" charset="0"/>
              </a:rPr>
              <a:t>ocker</a:t>
            </a:r>
            <a:r>
              <a:rPr lang="en-US" sz="1400" b="1" dirty="0" smtClean="0">
                <a:solidFill>
                  <a:schemeClr val="tx1">
                    <a:lumMod val="50000"/>
                    <a:lumOff val="50000"/>
                  </a:schemeClr>
                </a:solidFill>
                <a:latin typeface="Lato-Light" pitchFamily="34" charset="0"/>
                <a:ea typeface="Raleway" pitchFamily="2" charset="0"/>
              </a:rPr>
              <a:t> logs &lt;name&gt; dumps system logs from within container</a:t>
            </a:r>
          </a:p>
          <a:p>
            <a:endParaRPr lang="en-US" sz="1400" b="1" dirty="0">
              <a:solidFill>
                <a:schemeClr val="tx1">
                  <a:lumMod val="50000"/>
                  <a:lumOff val="50000"/>
                </a:schemeClr>
              </a:solidFill>
              <a:latin typeface="Lato-Light" pitchFamily="34" charset="0"/>
              <a:ea typeface="Raleway" pitchFamily="2" charset="0"/>
            </a:endParaRPr>
          </a:p>
          <a:p>
            <a:r>
              <a:rPr lang="en-US" sz="1400" b="1" dirty="0" err="1">
                <a:solidFill>
                  <a:schemeClr val="tx1">
                    <a:lumMod val="50000"/>
                    <a:lumOff val="50000"/>
                  </a:schemeClr>
                </a:solidFill>
                <a:latin typeface="Lato-Light" pitchFamily="34" charset="0"/>
                <a:ea typeface="Raleway" pitchFamily="2" charset="0"/>
              </a:rPr>
              <a:t>d</a:t>
            </a:r>
            <a:r>
              <a:rPr lang="en-US" sz="1400" b="1" dirty="0" err="1" smtClean="0">
                <a:solidFill>
                  <a:schemeClr val="tx1">
                    <a:lumMod val="50000"/>
                    <a:lumOff val="50000"/>
                  </a:schemeClr>
                </a:solidFill>
                <a:latin typeface="Lato-Light" pitchFamily="34" charset="0"/>
                <a:ea typeface="Raleway" pitchFamily="2" charset="0"/>
              </a:rPr>
              <a:t>ocker</a:t>
            </a:r>
            <a:r>
              <a:rPr lang="en-US" sz="1400" b="1" dirty="0" smtClean="0">
                <a:solidFill>
                  <a:schemeClr val="tx1">
                    <a:lumMod val="50000"/>
                    <a:lumOff val="50000"/>
                  </a:schemeClr>
                </a:solidFill>
                <a:latin typeface="Lato-Light" pitchFamily="34" charset="0"/>
                <a:ea typeface="Raleway" pitchFamily="2" charset="0"/>
              </a:rPr>
              <a:t> </a:t>
            </a:r>
            <a:r>
              <a:rPr lang="en-US" sz="1400" b="1" dirty="0" err="1" smtClean="0">
                <a:solidFill>
                  <a:schemeClr val="tx1">
                    <a:lumMod val="50000"/>
                    <a:lumOff val="50000"/>
                  </a:schemeClr>
                </a:solidFill>
                <a:latin typeface="Lato-Light" pitchFamily="34" charset="0"/>
                <a:ea typeface="Raleway" pitchFamily="2" charset="0"/>
              </a:rPr>
              <a:t>ps</a:t>
            </a:r>
            <a:r>
              <a:rPr lang="en-US" sz="1400" b="1" dirty="0" smtClean="0">
                <a:solidFill>
                  <a:schemeClr val="tx1">
                    <a:lumMod val="50000"/>
                    <a:lumOff val="50000"/>
                  </a:schemeClr>
                </a:solidFill>
                <a:latin typeface="Lato-Light" pitchFamily="34" charset="0"/>
                <a:ea typeface="Raleway" pitchFamily="2" charset="0"/>
              </a:rPr>
              <a:t> or </a:t>
            </a:r>
            <a:r>
              <a:rPr lang="en-US" sz="1400" b="1" dirty="0" err="1" smtClean="0">
                <a:solidFill>
                  <a:schemeClr val="tx1">
                    <a:lumMod val="50000"/>
                    <a:lumOff val="50000"/>
                  </a:schemeClr>
                </a:solidFill>
                <a:latin typeface="Lato-Light" pitchFamily="34" charset="0"/>
                <a:ea typeface="Raleway" pitchFamily="2" charset="0"/>
              </a:rPr>
              <a:t>docker</a:t>
            </a:r>
            <a:r>
              <a:rPr lang="en-US" sz="1400" b="1" dirty="0" smtClean="0">
                <a:solidFill>
                  <a:schemeClr val="tx1">
                    <a:lumMod val="50000"/>
                    <a:lumOff val="50000"/>
                  </a:schemeClr>
                </a:solidFill>
                <a:latin typeface="Lato-Light" pitchFamily="34" charset="0"/>
                <a:ea typeface="Raleway" pitchFamily="2" charset="0"/>
              </a:rPr>
              <a:t> </a:t>
            </a:r>
            <a:r>
              <a:rPr lang="en-US" sz="1400" b="1" dirty="0" err="1" smtClean="0">
                <a:solidFill>
                  <a:schemeClr val="tx1">
                    <a:lumMod val="50000"/>
                    <a:lumOff val="50000"/>
                  </a:schemeClr>
                </a:solidFill>
                <a:latin typeface="Lato-Light" pitchFamily="34" charset="0"/>
                <a:ea typeface="Raleway" pitchFamily="2" charset="0"/>
              </a:rPr>
              <a:t>ps</a:t>
            </a:r>
            <a:r>
              <a:rPr lang="en-US" sz="1400" b="1" dirty="0" smtClean="0">
                <a:solidFill>
                  <a:schemeClr val="tx1">
                    <a:lumMod val="50000"/>
                    <a:lumOff val="50000"/>
                  </a:schemeClr>
                </a:solidFill>
                <a:latin typeface="Lato-Light" pitchFamily="34" charset="0"/>
                <a:ea typeface="Raleway" pitchFamily="2" charset="0"/>
              </a:rPr>
              <a:t> –a to see running and not running containers</a:t>
            </a:r>
          </a:p>
          <a:p>
            <a:endParaRPr lang="en-US" sz="1400" b="1" dirty="0">
              <a:solidFill>
                <a:schemeClr val="tx1">
                  <a:lumMod val="50000"/>
                  <a:lumOff val="50000"/>
                </a:schemeClr>
              </a:solidFill>
              <a:latin typeface="Lato-Light" pitchFamily="34" charset="0"/>
              <a:ea typeface="Raleway" pitchFamily="2" charset="0"/>
            </a:endParaRPr>
          </a:p>
          <a:p>
            <a:r>
              <a:rPr lang="en-US" sz="1400" b="1" dirty="0" err="1">
                <a:solidFill>
                  <a:schemeClr val="tx1">
                    <a:lumMod val="50000"/>
                    <a:lumOff val="50000"/>
                  </a:schemeClr>
                </a:solidFill>
                <a:latin typeface="Lato-Light" pitchFamily="34" charset="0"/>
                <a:ea typeface="Raleway" pitchFamily="2" charset="0"/>
              </a:rPr>
              <a:t>d</a:t>
            </a:r>
            <a:r>
              <a:rPr lang="en-US" sz="1400" b="1" dirty="0" err="1" smtClean="0">
                <a:solidFill>
                  <a:schemeClr val="tx1">
                    <a:lumMod val="50000"/>
                    <a:lumOff val="50000"/>
                  </a:schemeClr>
                </a:solidFill>
                <a:latin typeface="Lato-Light" pitchFamily="34" charset="0"/>
                <a:ea typeface="Raleway" pitchFamily="2" charset="0"/>
              </a:rPr>
              <a:t>ocker</a:t>
            </a:r>
            <a:r>
              <a:rPr lang="en-US" sz="1400" b="1" dirty="0" smtClean="0">
                <a:solidFill>
                  <a:schemeClr val="tx1">
                    <a:lumMod val="50000"/>
                    <a:lumOff val="50000"/>
                  </a:schemeClr>
                </a:solidFill>
                <a:latin typeface="Lato-Light" pitchFamily="34" charset="0"/>
                <a:ea typeface="Raleway" pitchFamily="2" charset="0"/>
              </a:rPr>
              <a:t> images – lists all of the disk images that make up all your containers</a:t>
            </a:r>
          </a:p>
          <a:p>
            <a:endParaRPr lang="en-US" sz="1400" b="1" dirty="0">
              <a:solidFill>
                <a:schemeClr val="tx1">
                  <a:lumMod val="50000"/>
                  <a:lumOff val="50000"/>
                </a:schemeClr>
              </a:solidFill>
              <a:latin typeface="Lato-Light" pitchFamily="34" charset="0"/>
              <a:ea typeface="Raleway" pitchFamily="2" charset="0"/>
            </a:endParaRPr>
          </a:p>
          <a:p>
            <a:r>
              <a:rPr lang="en-US" sz="1400" b="1" dirty="0" err="1">
                <a:solidFill>
                  <a:schemeClr val="tx1">
                    <a:lumMod val="50000"/>
                    <a:lumOff val="50000"/>
                  </a:schemeClr>
                </a:solidFill>
                <a:latin typeface="Lato-Light" pitchFamily="34" charset="0"/>
                <a:ea typeface="Raleway" pitchFamily="2" charset="0"/>
              </a:rPr>
              <a:t>d</a:t>
            </a:r>
            <a:r>
              <a:rPr lang="en-US" sz="1400" b="1" dirty="0" err="1" smtClean="0">
                <a:solidFill>
                  <a:schemeClr val="tx1">
                    <a:lumMod val="50000"/>
                    <a:lumOff val="50000"/>
                  </a:schemeClr>
                </a:solidFill>
                <a:latin typeface="Lato-Light" pitchFamily="34" charset="0"/>
                <a:ea typeface="Raleway" pitchFamily="2" charset="0"/>
              </a:rPr>
              <a:t>ocker</a:t>
            </a:r>
            <a:r>
              <a:rPr lang="en-US" sz="1400" b="1" dirty="0" smtClean="0">
                <a:solidFill>
                  <a:schemeClr val="tx1">
                    <a:lumMod val="50000"/>
                    <a:lumOff val="50000"/>
                  </a:schemeClr>
                </a:solidFill>
                <a:latin typeface="Lato-Light" pitchFamily="34" charset="0"/>
                <a:ea typeface="Raleway" pitchFamily="2" charset="0"/>
              </a:rPr>
              <a:t> exec –t &lt;name&gt; /bin/bash log into a running container</a:t>
            </a:r>
            <a:endParaRPr lang="en-US" dirty="0">
              <a:solidFill>
                <a:schemeClr val="tx1">
                  <a:lumMod val="50000"/>
                  <a:lumOff val="50000"/>
                </a:schemeClr>
              </a:solidFill>
              <a:latin typeface="Lato-Light" pitchFamily="34" charset="0"/>
              <a:ea typeface="Raleway" pitchFamily="2" charset="0"/>
            </a:endParaRPr>
          </a:p>
        </p:txBody>
      </p:sp>
    </p:spTree>
    <p:extLst>
      <p:ext uri="{BB962C8B-B14F-4D97-AF65-F5344CB8AC3E}">
        <p14:creationId xmlns:p14="http://schemas.microsoft.com/office/powerpoint/2010/main" val="362473328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 calcmode="lin" valueType="num">
                                      <p:cBhvr additive="base">
                                        <p:cTn id="7" dur="500" fill="hold"/>
                                        <p:tgtEl>
                                          <p:spTgt spid="1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3">
                                            <p:txEl>
                                              <p:pRg st="2" end="2"/>
                                            </p:txEl>
                                          </p:spTgt>
                                        </p:tgtEl>
                                        <p:attrNameLst>
                                          <p:attrName>style.visibility</p:attrName>
                                        </p:attrNameLst>
                                      </p:cBhvr>
                                      <p:to>
                                        <p:strVal val="visible"/>
                                      </p:to>
                                    </p:set>
                                    <p:anim calcmode="lin" valueType="num">
                                      <p:cBhvr additive="base">
                                        <p:cTn id="13" dur="500" fill="hold"/>
                                        <p:tgtEl>
                                          <p:spTgt spid="1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3">
                                            <p:txEl>
                                              <p:pRg st="4" end="4"/>
                                            </p:txEl>
                                          </p:spTgt>
                                        </p:tgtEl>
                                        <p:attrNameLst>
                                          <p:attrName>style.visibility</p:attrName>
                                        </p:attrNameLst>
                                      </p:cBhvr>
                                      <p:to>
                                        <p:strVal val="visible"/>
                                      </p:to>
                                    </p:set>
                                    <p:anim calcmode="lin" valueType="num">
                                      <p:cBhvr additive="base">
                                        <p:cTn id="19" dur="500" fill="hold"/>
                                        <p:tgtEl>
                                          <p:spTgt spid="13">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3">
                                            <p:txEl>
                                              <p:pRg st="6" end="6"/>
                                            </p:txEl>
                                          </p:spTgt>
                                        </p:tgtEl>
                                        <p:attrNameLst>
                                          <p:attrName>style.visibility</p:attrName>
                                        </p:attrNameLst>
                                      </p:cBhvr>
                                      <p:to>
                                        <p:strVal val="visible"/>
                                      </p:to>
                                    </p:set>
                                    <p:anim calcmode="lin" valueType="num">
                                      <p:cBhvr additive="base">
                                        <p:cTn id="25" dur="500" fill="hold"/>
                                        <p:tgtEl>
                                          <p:spTgt spid="13">
                                            <p:txEl>
                                              <p:pRg st="6" end="6"/>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3">
                                            <p:txEl>
                                              <p:pRg st="8" end="8"/>
                                            </p:txEl>
                                          </p:spTgt>
                                        </p:tgtEl>
                                        <p:attrNameLst>
                                          <p:attrName>style.visibility</p:attrName>
                                        </p:attrNameLst>
                                      </p:cBhvr>
                                      <p:to>
                                        <p:strVal val="visible"/>
                                      </p:to>
                                    </p:set>
                                    <p:anim calcmode="lin" valueType="num">
                                      <p:cBhvr additive="base">
                                        <p:cTn id="31" dur="500" fill="hold"/>
                                        <p:tgtEl>
                                          <p:spTgt spid="13">
                                            <p:txEl>
                                              <p:pRg st="8" end="8"/>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3">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285974" y="260648"/>
            <a:ext cx="6950322" cy="830997"/>
          </a:xfrm>
          <a:prstGeom prst="rect">
            <a:avLst/>
          </a:prstGeom>
          <a:noFill/>
        </p:spPr>
        <p:txBody>
          <a:bodyPr wrap="square" rtlCol="0">
            <a:spAutoFit/>
          </a:bodyPr>
          <a:lstStyle/>
          <a:p>
            <a:r>
              <a:rPr lang="en-US" sz="4800" dirty="0" smtClean="0">
                <a:solidFill>
                  <a:srgbClr val="00AEDB"/>
                </a:solidFill>
                <a:latin typeface="Bebas Neue" pitchFamily="34" charset="0"/>
              </a:rPr>
              <a:t>Containers – EC2</a:t>
            </a:r>
            <a:endParaRPr lang="en-US" sz="4800" dirty="0">
              <a:solidFill>
                <a:srgbClr val="00AEDB"/>
              </a:solidFill>
              <a:latin typeface="Bebas Neue" pitchFamily="34" charset="0"/>
            </a:endParaRPr>
          </a:p>
        </p:txBody>
      </p:sp>
      <p:sp>
        <p:nvSpPr>
          <p:cNvPr id="13" name="TextBox 12"/>
          <p:cNvSpPr txBox="1"/>
          <p:nvPr/>
        </p:nvSpPr>
        <p:spPr>
          <a:xfrm>
            <a:off x="395536" y="1556792"/>
            <a:ext cx="7272808" cy="2246769"/>
          </a:xfrm>
          <a:prstGeom prst="rect">
            <a:avLst/>
          </a:prstGeom>
          <a:noFill/>
        </p:spPr>
        <p:txBody>
          <a:bodyPr wrap="square" numCol="1" rtlCol="0">
            <a:spAutoFit/>
          </a:bodyPr>
          <a:lstStyle/>
          <a:p>
            <a:r>
              <a:rPr lang="en-US" sz="1400" b="1" dirty="0" smtClean="0">
                <a:solidFill>
                  <a:schemeClr val="tx1">
                    <a:lumMod val="50000"/>
                    <a:lumOff val="50000"/>
                  </a:schemeClr>
                </a:solidFill>
                <a:latin typeface="Lato-Light" pitchFamily="34" charset="0"/>
                <a:ea typeface="Raleway" pitchFamily="2" charset="0"/>
              </a:rPr>
              <a:t>Docker optimized </a:t>
            </a:r>
            <a:r>
              <a:rPr lang="en-US" sz="1400" b="1" dirty="0" err="1" smtClean="0">
                <a:solidFill>
                  <a:schemeClr val="tx1">
                    <a:lumMod val="50000"/>
                    <a:lumOff val="50000"/>
                  </a:schemeClr>
                </a:solidFill>
                <a:latin typeface="Lato-Light" pitchFamily="34" charset="0"/>
                <a:ea typeface="Raleway" pitchFamily="2" charset="0"/>
              </a:rPr>
              <a:t>linux</a:t>
            </a:r>
            <a:r>
              <a:rPr lang="en-US" sz="1400" b="1" dirty="0" smtClean="0">
                <a:solidFill>
                  <a:schemeClr val="tx1">
                    <a:lumMod val="50000"/>
                    <a:lumOff val="50000"/>
                  </a:schemeClr>
                </a:solidFill>
                <a:latin typeface="Lato-Light" pitchFamily="34" charset="0"/>
                <a:ea typeface="Raleway" pitchFamily="2" charset="0"/>
              </a:rPr>
              <a:t> available in an AMI</a:t>
            </a:r>
          </a:p>
          <a:p>
            <a:endParaRPr lang="en-US" sz="1400" b="1" dirty="0">
              <a:solidFill>
                <a:schemeClr val="tx1">
                  <a:lumMod val="50000"/>
                  <a:lumOff val="50000"/>
                </a:schemeClr>
              </a:solidFill>
              <a:latin typeface="Lato-Light" pitchFamily="34" charset="0"/>
              <a:ea typeface="Raleway" pitchFamily="2" charset="0"/>
            </a:endParaRPr>
          </a:p>
          <a:p>
            <a:r>
              <a:rPr lang="en-US" sz="1400" b="1" dirty="0" smtClean="0">
                <a:solidFill>
                  <a:schemeClr val="tx1">
                    <a:lumMod val="50000"/>
                    <a:lumOff val="50000"/>
                  </a:schemeClr>
                </a:solidFill>
                <a:latin typeface="Lato-Light" pitchFamily="34" charset="0"/>
                <a:ea typeface="Raleway" pitchFamily="2" charset="0"/>
              </a:rPr>
              <a:t>EC2 container service to manage load balancing</a:t>
            </a:r>
          </a:p>
          <a:p>
            <a:endParaRPr lang="en-US" sz="1400" b="1" dirty="0">
              <a:solidFill>
                <a:schemeClr val="tx1">
                  <a:lumMod val="50000"/>
                  <a:lumOff val="50000"/>
                </a:schemeClr>
              </a:solidFill>
              <a:latin typeface="Lato-Light" pitchFamily="34" charset="0"/>
              <a:ea typeface="Raleway" pitchFamily="2" charset="0"/>
            </a:endParaRPr>
          </a:p>
          <a:p>
            <a:r>
              <a:rPr lang="en-US" sz="1400" b="1" dirty="0" smtClean="0">
                <a:solidFill>
                  <a:schemeClr val="tx1">
                    <a:lumMod val="50000"/>
                    <a:lumOff val="50000"/>
                  </a:schemeClr>
                </a:solidFill>
                <a:latin typeface="Lato-Light" pitchFamily="34" charset="0"/>
                <a:ea typeface="Raleway" pitchFamily="2" charset="0"/>
              </a:rPr>
              <a:t>Tasks to define the </a:t>
            </a:r>
            <a:r>
              <a:rPr lang="en-US" sz="1400" b="1" dirty="0" err="1" smtClean="0">
                <a:solidFill>
                  <a:schemeClr val="tx1">
                    <a:lumMod val="50000"/>
                    <a:lumOff val="50000"/>
                  </a:schemeClr>
                </a:solidFill>
                <a:latin typeface="Lato-Light" pitchFamily="34" charset="0"/>
                <a:ea typeface="Raleway" pitchFamily="2" charset="0"/>
              </a:rPr>
              <a:t>docker</a:t>
            </a:r>
            <a:r>
              <a:rPr lang="en-US" sz="1400" b="1" dirty="0" smtClean="0">
                <a:solidFill>
                  <a:schemeClr val="tx1">
                    <a:lumMod val="50000"/>
                    <a:lumOff val="50000"/>
                  </a:schemeClr>
                </a:solidFill>
                <a:latin typeface="Lato-Light" pitchFamily="34" charset="0"/>
                <a:ea typeface="Raleway" pitchFamily="2" charset="0"/>
              </a:rPr>
              <a:t> run parameters </a:t>
            </a:r>
          </a:p>
          <a:p>
            <a:endParaRPr lang="en-US" sz="1400" b="1" dirty="0">
              <a:solidFill>
                <a:schemeClr val="tx1">
                  <a:lumMod val="50000"/>
                  <a:lumOff val="50000"/>
                </a:schemeClr>
              </a:solidFill>
              <a:latin typeface="Lato-Light" pitchFamily="34" charset="0"/>
              <a:ea typeface="Raleway" pitchFamily="2" charset="0"/>
            </a:endParaRPr>
          </a:p>
          <a:p>
            <a:r>
              <a:rPr lang="en-US" sz="1400" b="1" dirty="0" smtClean="0">
                <a:solidFill>
                  <a:schemeClr val="tx1">
                    <a:lumMod val="50000"/>
                    <a:lumOff val="50000"/>
                  </a:schemeClr>
                </a:solidFill>
                <a:latin typeface="Lato-Light" pitchFamily="34" charset="0"/>
                <a:ea typeface="Raleway" pitchFamily="2" charset="0"/>
              </a:rPr>
              <a:t>Everything scriptable via </a:t>
            </a:r>
            <a:r>
              <a:rPr lang="en-US" sz="1400" b="1" dirty="0" err="1" smtClean="0">
                <a:solidFill>
                  <a:schemeClr val="tx1">
                    <a:lumMod val="50000"/>
                    <a:lumOff val="50000"/>
                  </a:schemeClr>
                </a:solidFill>
                <a:latin typeface="Lato-Light" pitchFamily="34" charset="0"/>
                <a:ea typeface="Raleway" pitchFamily="2" charset="0"/>
              </a:rPr>
              <a:t>CloudFormation</a:t>
            </a:r>
            <a:r>
              <a:rPr lang="en-US" sz="1400" b="1" dirty="0" smtClean="0">
                <a:solidFill>
                  <a:schemeClr val="tx1">
                    <a:lumMod val="50000"/>
                    <a:lumOff val="50000"/>
                  </a:schemeClr>
                </a:solidFill>
                <a:latin typeface="Lato-Light" pitchFamily="34" charset="0"/>
                <a:ea typeface="Raleway" pitchFamily="2" charset="0"/>
              </a:rPr>
              <a:t> or CLI</a:t>
            </a:r>
          </a:p>
          <a:p>
            <a:endParaRPr lang="en-US" sz="1400" b="1" dirty="0">
              <a:solidFill>
                <a:schemeClr val="tx1">
                  <a:lumMod val="50000"/>
                  <a:lumOff val="50000"/>
                </a:schemeClr>
              </a:solidFill>
              <a:latin typeface="Lato-Light" pitchFamily="34" charset="0"/>
              <a:ea typeface="Raleway" pitchFamily="2" charset="0"/>
            </a:endParaRPr>
          </a:p>
          <a:p>
            <a:r>
              <a:rPr lang="en-US" sz="1400" b="1" dirty="0" smtClean="0">
                <a:solidFill>
                  <a:schemeClr val="tx1">
                    <a:lumMod val="50000"/>
                    <a:lumOff val="50000"/>
                  </a:schemeClr>
                </a:solidFill>
                <a:latin typeface="Lato-Light" pitchFamily="34" charset="0"/>
                <a:ea typeface="Raleway" pitchFamily="2" charset="0"/>
              </a:rPr>
              <a:t>Alternatively, </a:t>
            </a:r>
            <a:r>
              <a:rPr lang="en-US" sz="1400" b="1" dirty="0" err="1" smtClean="0">
                <a:solidFill>
                  <a:schemeClr val="tx1">
                    <a:lumMod val="50000"/>
                    <a:lumOff val="50000"/>
                  </a:schemeClr>
                </a:solidFill>
                <a:latin typeface="Lato-Light" pitchFamily="34" charset="0"/>
                <a:ea typeface="Raleway" pitchFamily="2" charset="0"/>
              </a:rPr>
              <a:t>docker</a:t>
            </a:r>
            <a:r>
              <a:rPr lang="en-US" sz="1400" b="1" dirty="0" smtClean="0">
                <a:solidFill>
                  <a:schemeClr val="tx1">
                    <a:lumMod val="50000"/>
                    <a:lumOff val="50000"/>
                  </a:schemeClr>
                </a:solidFill>
                <a:latin typeface="Lato-Light" pitchFamily="34" charset="0"/>
                <a:ea typeface="Raleway" pitchFamily="2" charset="0"/>
              </a:rPr>
              <a:t>-machine create –driver </a:t>
            </a:r>
            <a:r>
              <a:rPr lang="en-US" sz="1400" b="1" dirty="0" err="1" smtClean="0">
                <a:solidFill>
                  <a:schemeClr val="tx1">
                    <a:lumMod val="50000"/>
                    <a:lumOff val="50000"/>
                  </a:schemeClr>
                </a:solidFill>
                <a:latin typeface="Lato-Light" pitchFamily="34" charset="0"/>
                <a:ea typeface="Raleway" pitchFamily="2" charset="0"/>
              </a:rPr>
              <a:t>aws</a:t>
            </a:r>
            <a:r>
              <a:rPr lang="en-US" sz="1400" b="1" dirty="0" smtClean="0">
                <a:solidFill>
                  <a:schemeClr val="tx1">
                    <a:lumMod val="50000"/>
                    <a:lumOff val="50000"/>
                  </a:schemeClr>
                </a:solidFill>
                <a:latin typeface="Lato-Light" pitchFamily="34" charset="0"/>
                <a:ea typeface="Raleway" pitchFamily="2" charset="0"/>
              </a:rPr>
              <a:t> &lt;machine name&gt;</a:t>
            </a:r>
          </a:p>
          <a:p>
            <a:endParaRPr lang="en-US" sz="1400" dirty="0">
              <a:solidFill>
                <a:schemeClr val="tx1">
                  <a:lumMod val="50000"/>
                  <a:lumOff val="50000"/>
                </a:schemeClr>
              </a:solidFill>
              <a:latin typeface="Lato-Light" pitchFamily="34" charset="0"/>
              <a:ea typeface="Raleway" pitchFamily="2" charset="0"/>
            </a:endParaRPr>
          </a:p>
        </p:txBody>
      </p:sp>
    </p:spTree>
    <p:extLst>
      <p:ext uri="{BB962C8B-B14F-4D97-AF65-F5344CB8AC3E}">
        <p14:creationId xmlns:p14="http://schemas.microsoft.com/office/powerpoint/2010/main" val="368886021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 calcmode="lin" valueType="num">
                                      <p:cBhvr additive="base">
                                        <p:cTn id="7" dur="500" fill="hold"/>
                                        <p:tgtEl>
                                          <p:spTgt spid="1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3">
                                            <p:txEl>
                                              <p:pRg st="2" end="2"/>
                                            </p:txEl>
                                          </p:spTgt>
                                        </p:tgtEl>
                                        <p:attrNameLst>
                                          <p:attrName>style.visibility</p:attrName>
                                        </p:attrNameLst>
                                      </p:cBhvr>
                                      <p:to>
                                        <p:strVal val="visible"/>
                                      </p:to>
                                    </p:set>
                                    <p:anim calcmode="lin" valueType="num">
                                      <p:cBhvr additive="base">
                                        <p:cTn id="13" dur="500" fill="hold"/>
                                        <p:tgtEl>
                                          <p:spTgt spid="1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3">
                                            <p:txEl>
                                              <p:pRg st="4" end="4"/>
                                            </p:txEl>
                                          </p:spTgt>
                                        </p:tgtEl>
                                        <p:attrNameLst>
                                          <p:attrName>style.visibility</p:attrName>
                                        </p:attrNameLst>
                                      </p:cBhvr>
                                      <p:to>
                                        <p:strVal val="visible"/>
                                      </p:to>
                                    </p:set>
                                    <p:anim calcmode="lin" valueType="num">
                                      <p:cBhvr additive="base">
                                        <p:cTn id="19" dur="500" fill="hold"/>
                                        <p:tgtEl>
                                          <p:spTgt spid="13">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3">
                                            <p:txEl>
                                              <p:pRg st="6" end="6"/>
                                            </p:txEl>
                                          </p:spTgt>
                                        </p:tgtEl>
                                        <p:attrNameLst>
                                          <p:attrName>style.visibility</p:attrName>
                                        </p:attrNameLst>
                                      </p:cBhvr>
                                      <p:to>
                                        <p:strVal val="visible"/>
                                      </p:to>
                                    </p:set>
                                    <p:anim calcmode="lin" valueType="num">
                                      <p:cBhvr additive="base">
                                        <p:cTn id="25" dur="500" fill="hold"/>
                                        <p:tgtEl>
                                          <p:spTgt spid="13">
                                            <p:txEl>
                                              <p:pRg st="6" end="6"/>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3">
                                            <p:txEl>
                                              <p:pRg st="8" end="8"/>
                                            </p:txEl>
                                          </p:spTgt>
                                        </p:tgtEl>
                                        <p:attrNameLst>
                                          <p:attrName>style.visibility</p:attrName>
                                        </p:attrNameLst>
                                      </p:cBhvr>
                                      <p:to>
                                        <p:strVal val="visible"/>
                                      </p:to>
                                    </p:set>
                                    <p:anim calcmode="lin" valueType="num">
                                      <p:cBhvr additive="base">
                                        <p:cTn id="31" dur="500" fill="hold"/>
                                        <p:tgtEl>
                                          <p:spTgt spid="13">
                                            <p:txEl>
                                              <p:pRg st="8" end="8"/>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3">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285974" y="260648"/>
            <a:ext cx="6950322" cy="830997"/>
          </a:xfrm>
          <a:prstGeom prst="rect">
            <a:avLst/>
          </a:prstGeom>
          <a:noFill/>
        </p:spPr>
        <p:txBody>
          <a:bodyPr wrap="square" rtlCol="0">
            <a:spAutoFit/>
          </a:bodyPr>
          <a:lstStyle/>
          <a:p>
            <a:r>
              <a:rPr lang="en-US" sz="4800" dirty="0" smtClean="0">
                <a:solidFill>
                  <a:srgbClr val="00AEDB"/>
                </a:solidFill>
                <a:latin typeface="Bebas Neue" pitchFamily="34" charset="0"/>
              </a:rPr>
              <a:t>Containers – Azure</a:t>
            </a:r>
            <a:endParaRPr lang="en-US" sz="4800" dirty="0">
              <a:solidFill>
                <a:srgbClr val="00AEDB"/>
              </a:solidFill>
              <a:latin typeface="Bebas Neue" pitchFamily="34" charset="0"/>
            </a:endParaRPr>
          </a:p>
        </p:txBody>
      </p:sp>
      <p:sp>
        <p:nvSpPr>
          <p:cNvPr id="13" name="TextBox 12"/>
          <p:cNvSpPr txBox="1"/>
          <p:nvPr/>
        </p:nvSpPr>
        <p:spPr>
          <a:xfrm>
            <a:off x="294725" y="1484784"/>
            <a:ext cx="7272808" cy="1600438"/>
          </a:xfrm>
          <a:prstGeom prst="rect">
            <a:avLst/>
          </a:prstGeom>
          <a:noFill/>
        </p:spPr>
        <p:txBody>
          <a:bodyPr wrap="square" numCol="1" rtlCol="0">
            <a:spAutoFit/>
          </a:bodyPr>
          <a:lstStyle/>
          <a:p>
            <a:r>
              <a:rPr lang="en-US" sz="1400" b="1" dirty="0" smtClean="0">
                <a:solidFill>
                  <a:schemeClr val="tx1">
                    <a:lumMod val="50000"/>
                    <a:lumOff val="50000"/>
                  </a:schemeClr>
                </a:solidFill>
                <a:latin typeface="Lato-Light" pitchFamily="34" charset="0"/>
                <a:ea typeface="Raleway" pitchFamily="2" charset="0"/>
              </a:rPr>
              <a:t>Docker VM Extension for </a:t>
            </a:r>
            <a:r>
              <a:rPr lang="en-US" sz="1400" b="1" dirty="0" err="1" smtClean="0">
                <a:solidFill>
                  <a:schemeClr val="tx1">
                    <a:lumMod val="50000"/>
                    <a:lumOff val="50000"/>
                  </a:schemeClr>
                </a:solidFill>
                <a:latin typeface="Lato-Light" pitchFamily="34" charset="0"/>
                <a:ea typeface="Raleway" pitchFamily="2" charset="0"/>
              </a:rPr>
              <a:t>linux</a:t>
            </a:r>
            <a:endParaRPr lang="en-US" sz="1400" b="1" dirty="0" smtClean="0">
              <a:solidFill>
                <a:schemeClr val="tx1">
                  <a:lumMod val="50000"/>
                  <a:lumOff val="50000"/>
                </a:schemeClr>
              </a:solidFill>
              <a:latin typeface="Lato-Light" pitchFamily="34" charset="0"/>
              <a:ea typeface="Raleway" pitchFamily="2" charset="0"/>
            </a:endParaRPr>
          </a:p>
          <a:p>
            <a:endParaRPr lang="en-US" sz="1400" b="1" dirty="0" smtClean="0">
              <a:solidFill>
                <a:schemeClr val="tx1">
                  <a:lumMod val="50000"/>
                  <a:lumOff val="50000"/>
                </a:schemeClr>
              </a:solidFill>
              <a:latin typeface="Lato-Light" pitchFamily="34" charset="0"/>
              <a:ea typeface="Raleway" pitchFamily="2" charset="0"/>
            </a:endParaRPr>
          </a:p>
          <a:p>
            <a:r>
              <a:rPr lang="en-US" sz="1400" b="1" dirty="0" smtClean="0">
                <a:solidFill>
                  <a:schemeClr val="tx1">
                    <a:lumMod val="50000"/>
                    <a:lumOff val="50000"/>
                  </a:schemeClr>
                </a:solidFill>
                <a:latin typeface="Lato-Light" pitchFamily="34" charset="0"/>
                <a:ea typeface="Raleway" pitchFamily="2" charset="0"/>
              </a:rPr>
              <a:t>Some features available in Azure Portal</a:t>
            </a:r>
            <a:endParaRPr lang="en-US" sz="1400" b="1" dirty="0">
              <a:solidFill>
                <a:schemeClr val="tx1">
                  <a:lumMod val="50000"/>
                  <a:lumOff val="50000"/>
                </a:schemeClr>
              </a:solidFill>
              <a:latin typeface="Lato-Light" pitchFamily="34" charset="0"/>
              <a:ea typeface="Raleway" pitchFamily="2" charset="0"/>
            </a:endParaRPr>
          </a:p>
          <a:p>
            <a:endParaRPr lang="en-US" sz="1400" b="1" dirty="0">
              <a:solidFill>
                <a:schemeClr val="tx1">
                  <a:lumMod val="50000"/>
                  <a:lumOff val="50000"/>
                </a:schemeClr>
              </a:solidFill>
              <a:latin typeface="Lato-Light" pitchFamily="34" charset="0"/>
              <a:ea typeface="Raleway" pitchFamily="2" charset="0"/>
            </a:endParaRPr>
          </a:p>
          <a:p>
            <a:r>
              <a:rPr lang="en-US" sz="1400" b="1" dirty="0" smtClean="0">
                <a:solidFill>
                  <a:schemeClr val="tx1">
                    <a:lumMod val="50000"/>
                    <a:lumOff val="50000"/>
                  </a:schemeClr>
                </a:solidFill>
                <a:latin typeface="Lato-Light" pitchFamily="34" charset="0"/>
                <a:ea typeface="Raleway" pitchFamily="2" charset="0"/>
              </a:rPr>
              <a:t>Everything scriptable via Azure CLI</a:t>
            </a:r>
          </a:p>
          <a:p>
            <a:endParaRPr lang="en-US" sz="1400" b="1" dirty="0">
              <a:solidFill>
                <a:schemeClr val="tx1">
                  <a:lumMod val="50000"/>
                  <a:lumOff val="50000"/>
                </a:schemeClr>
              </a:solidFill>
              <a:latin typeface="Lato-Light" pitchFamily="34" charset="0"/>
              <a:ea typeface="Raleway" pitchFamily="2" charset="0"/>
            </a:endParaRPr>
          </a:p>
          <a:p>
            <a:r>
              <a:rPr lang="en-US" sz="1400" b="1" dirty="0" smtClean="0">
                <a:solidFill>
                  <a:schemeClr val="tx1">
                    <a:lumMod val="50000"/>
                    <a:lumOff val="50000"/>
                  </a:schemeClr>
                </a:solidFill>
                <a:latin typeface="Lato-Light" pitchFamily="34" charset="0"/>
                <a:ea typeface="Raleway" pitchFamily="2" charset="0"/>
              </a:rPr>
              <a:t>Alternatively, </a:t>
            </a:r>
            <a:r>
              <a:rPr lang="en-US" sz="1400" b="1" dirty="0" err="1" smtClean="0">
                <a:solidFill>
                  <a:schemeClr val="tx1">
                    <a:lumMod val="50000"/>
                    <a:lumOff val="50000"/>
                  </a:schemeClr>
                </a:solidFill>
                <a:latin typeface="Lato-Light" pitchFamily="34" charset="0"/>
                <a:ea typeface="Raleway" pitchFamily="2" charset="0"/>
              </a:rPr>
              <a:t>docker</a:t>
            </a:r>
            <a:r>
              <a:rPr lang="en-US" sz="1400" b="1" dirty="0" smtClean="0">
                <a:solidFill>
                  <a:schemeClr val="tx1">
                    <a:lumMod val="50000"/>
                    <a:lumOff val="50000"/>
                  </a:schemeClr>
                </a:solidFill>
                <a:latin typeface="Lato-Light" pitchFamily="34" charset="0"/>
                <a:ea typeface="Raleway" pitchFamily="2" charset="0"/>
              </a:rPr>
              <a:t>-machine create –driver </a:t>
            </a:r>
            <a:r>
              <a:rPr lang="en-US" sz="1400" b="1" dirty="0" err="1" smtClean="0">
                <a:solidFill>
                  <a:schemeClr val="tx1">
                    <a:lumMod val="50000"/>
                    <a:lumOff val="50000"/>
                  </a:schemeClr>
                </a:solidFill>
                <a:latin typeface="Lato-Light" pitchFamily="34" charset="0"/>
                <a:ea typeface="Raleway" pitchFamily="2" charset="0"/>
              </a:rPr>
              <a:t>msazure</a:t>
            </a:r>
            <a:r>
              <a:rPr lang="en-US" sz="1400" b="1" dirty="0" smtClean="0">
                <a:solidFill>
                  <a:schemeClr val="tx1">
                    <a:lumMod val="50000"/>
                    <a:lumOff val="50000"/>
                  </a:schemeClr>
                </a:solidFill>
                <a:latin typeface="Lato-Light" pitchFamily="34" charset="0"/>
                <a:ea typeface="Raleway" pitchFamily="2" charset="0"/>
              </a:rPr>
              <a:t> </a:t>
            </a:r>
            <a:r>
              <a:rPr lang="en-US" sz="1400" b="1" dirty="0" err="1" smtClean="0">
                <a:solidFill>
                  <a:schemeClr val="tx1">
                    <a:lumMod val="50000"/>
                    <a:lumOff val="50000"/>
                  </a:schemeClr>
                </a:solidFill>
                <a:latin typeface="Lato-Light" pitchFamily="34" charset="0"/>
                <a:ea typeface="Raleway" pitchFamily="2" charset="0"/>
              </a:rPr>
              <a:t>machinename</a:t>
            </a:r>
            <a:endParaRPr lang="en-US" sz="1400" dirty="0">
              <a:solidFill>
                <a:schemeClr val="tx1">
                  <a:lumMod val="50000"/>
                  <a:lumOff val="50000"/>
                </a:schemeClr>
              </a:solidFill>
              <a:latin typeface="Lato-Light" pitchFamily="34" charset="0"/>
              <a:ea typeface="Raleway" pitchFamily="2" charset="0"/>
            </a:endParaRPr>
          </a:p>
        </p:txBody>
      </p:sp>
    </p:spTree>
    <p:extLst>
      <p:ext uri="{BB962C8B-B14F-4D97-AF65-F5344CB8AC3E}">
        <p14:creationId xmlns:p14="http://schemas.microsoft.com/office/powerpoint/2010/main" val="306237808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 calcmode="lin" valueType="num">
                                      <p:cBhvr additive="base">
                                        <p:cTn id="7" dur="500" fill="hold"/>
                                        <p:tgtEl>
                                          <p:spTgt spid="1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3">
                                            <p:txEl>
                                              <p:pRg st="2" end="2"/>
                                            </p:txEl>
                                          </p:spTgt>
                                        </p:tgtEl>
                                        <p:attrNameLst>
                                          <p:attrName>style.visibility</p:attrName>
                                        </p:attrNameLst>
                                      </p:cBhvr>
                                      <p:to>
                                        <p:strVal val="visible"/>
                                      </p:to>
                                    </p:set>
                                    <p:anim calcmode="lin" valueType="num">
                                      <p:cBhvr additive="base">
                                        <p:cTn id="13" dur="500" fill="hold"/>
                                        <p:tgtEl>
                                          <p:spTgt spid="1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3">
                                            <p:txEl>
                                              <p:pRg st="4" end="4"/>
                                            </p:txEl>
                                          </p:spTgt>
                                        </p:tgtEl>
                                        <p:attrNameLst>
                                          <p:attrName>style.visibility</p:attrName>
                                        </p:attrNameLst>
                                      </p:cBhvr>
                                      <p:to>
                                        <p:strVal val="visible"/>
                                      </p:to>
                                    </p:set>
                                    <p:anim calcmode="lin" valueType="num">
                                      <p:cBhvr additive="base">
                                        <p:cTn id="19" dur="500" fill="hold"/>
                                        <p:tgtEl>
                                          <p:spTgt spid="13">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3">
                                            <p:txEl>
                                              <p:pRg st="6" end="6"/>
                                            </p:txEl>
                                          </p:spTgt>
                                        </p:tgtEl>
                                        <p:attrNameLst>
                                          <p:attrName>style.visibility</p:attrName>
                                        </p:attrNameLst>
                                      </p:cBhvr>
                                      <p:to>
                                        <p:strVal val="visible"/>
                                      </p:to>
                                    </p:set>
                                    <p:anim calcmode="lin" valueType="num">
                                      <p:cBhvr additive="base">
                                        <p:cTn id="25" dur="500" fill="hold"/>
                                        <p:tgtEl>
                                          <p:spTgt spid="13">
                                            <p:txEl>
                                              <p:pRg st="6" end="6"/>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285974" y="260648"/>
            <a:ext cx="6950322" cy="830997"/>
          </a:xfrm>
          <a:prstGeom prst="rect">
            <a:avLst/>
          </a:prstGeom>
          <a:noFill/>
        </p:spPr>
        <p:txBody>
          <a:bodyPr wrap="square" rtlCol="0">
            <a:spAutoFit/>
          </a:bodyPr>
          <a:lstStyle/>
          <a:p>
            <a:r>
              <a:rPr lang="en-US" sz="4800" dirty="0" smtClean="0">
                <a:solidFill>
                  <a:srgbClr val="00AEDB"/>
                </a:solidFill>
                <a:latin typeface="Bebas Neue" pitchFamily="34" charset="0"/>
              </a:rPr>
              <a:t>Containers – Other</a:t>
            </a:r>
            <a:endParaRPr lang="en-US" sz="4800" dirty="0">
              <a:solidFill>
                <a:srgbClr val="00AEDB"/>
              </a:solidFill>
              <a:latin typeface="Bebas Neue" pitchFamily="34" charset="0"/>
            </a:endParaRPr>
          </a:p>
        </p:txBody>
      </p:sp>
      <p:sp>
        <p:nvSpPr>
          <p:cNvPr id="13" name="TextBox 12"/>
          <p:cNvSpPr txBox="1"/>
          <p:nvPr/>
        </p:nvSpPr>
        <p:spPr>
          <a:xfrm>
            <a:off x="467544" y="1556792"/>
            <a:ext cx="7272808" cy="2031325"/>
          </a:xfrm>
          <a:prstGeom prst="rect">
            <a:avLst/>
          </a:prstGeom>
          <a:noFill/>
        </p:spPr>
        <p:txBody>
          <a:bodyPr wrap="square" numCol="1" rtlCol="0">
            <a:spAutoFit/>
          </a:bodyPr>
          <a:lstStyle/>
          <a:p>
            <a:r>
              <a:rPr lang="en-US" sz="1400" b="1" dirty="0" smtClean="0">
                <a:solidFill>
                  <a:schemeClr val="tx1">
                    <a:lumMod val="50000"/>
                    <a:lumOff val="50000"/>
                  </a:schemeClr>
                </a:solidFill>
                <a:latin typeface="Lato-Light" pitchFamily="34" charset="0"/>
                <a:ea typeface="Raleway" pitchFamily="2" charset="0"/>
              </a:rPr>
              <a:t>Drivers are available for</a:t>
            </a:r>
          </a:p>
          <a:p>
            <a:r>
              <a:rPr lang="en-US" sz="1400" b="1" dirty="0" smtClean="0">
                <a:solidFill>
                  <a:schemeClr val="tx1">
                    <a:lumMod val="50000"/>
                    <a:lumOff val="50000"/>
                  </a:schemeClr>
                </a:solidFill>
                <a:latin typeface="Lato-Light" pitchFamily="34" charset="0"/>
                <a:ea typeface="Raleway" pitchFamily="2" charset="0"/>
              </a:rPr>
              <a:t>AWS</a:t>
            </a:r>
          </a:p>
          <a:p>
            <a:r>
              <a:rPr lang="en-US" sz="1400" b="1" dirty="0" smtClean="0">
                <a:solidFill>
                  <a:schemeClr val="tx1">
                    <a:lumMod val="50000"/>
                    <a:lumOff val="50000"/>
                  </a:schemeClr>
                </a:solidFill>
                <a:latin typeface="Lato-Light" pitchFamily="34" charset="0"/>
                <a:ea typeface="Raleway" pitchFamily="2" charset="0"/>
              </a:rPr>
              <a:t>Azure</a:t>
            </a:r>
          </a:p>
          <a:p>
            <a:r>
              <a:rPr lang="en-US" sz="1400" b="1" dirty="0" smtClean="0">
                <a:solidFill>
                  <a:schemeClr val="tx1">
                    <a:lumMod val="50000"/>
                    <a:lumOff val="50000"/>
                  </a:schemeClr>
                </a:solidFill>
                <a:latin typeface="Lato-Light" pitchFamily="34" charset="0"/>
                <a:ea typeface="Raleway" pitchFamily="2" charset="0"/>
              </a:rPr>
              <a:t>Rackspace</a:t>
            </a:r>
          </a:p>
          <a:p>
            <a:r>
              <a:rPr lang="en-US" sz="1400" b="1" dirty="0" smtClean="0">
                <a:solidFill>
                  <a:schemeClr val="tx1">
                    <a:lumMod val="50000"/>
                    <a:lumOff val="50000"/>
                  </a:schemeClr>
                </a:solidFill>
                <a:latin typeface="Lato-Light" pitchFamily="34" charset="0"/>
                <a:ea typeface="Raleway" pitchFamily="2" charset="0"/>
              </a:rPr>
              <a:t>OpenStack</a:t>
            </a:r>
          </a:p>
          <a:p>
            <a:r>
              <a:rPr lang="en-US" sz="1400" b="1" dirty="0" err="1" smtClean="0">
                <a:solidFill>
                  <a:schemeClr val="tx1">
                    <a:lumMod val="50000"/>
                    <a:lumOff val="50000"/>
                  </a:schemeClr>
                </a:solidFill>
                <a:latin typeface="Lato-Light" pitchFamily="34" charset="0"/>
                <a:ea typeface="Raleway" pitchFamily="2" charset="0"/>
              </a:rPr>
              <a:t>Digitial</a:t>
            </a:r>
            <a:r>
              <a:rPr lang="en-US" sz="1400" b="1" dirty="0" smtClean="0">
                <a:solidFill>
                  <a:schemeClr val="tx1">
                    <a:lumMod val="50000"/>
                    <a:lumOff val="50000"/>
                  </a:schemeClr>
                </a:solidFill>
                <a:latin typeface="Lato-Light" pitchFamily="34" charset="0"/>
                <a:ea typeface="Raleway" pitchFamily="2" charset="0"/>
              </a:rPr>
              <a:t> Ocean</a:t>
            </a:r>
          </a:p>
          <a:p>
            <a:r>
              <a:rPr lang="en-US" sz="1400" b="1" dirty="0" smtClean="0">
                <a:solidFill>
                  <a:schemeClr val="tx1">
                    <a:lumMod val="50000"/>
                    <a:lumOff val="50000"/>
                  </a:schemeClr>
                </a:solidFill>
                <a:latin typeface="Lato-Light" pitchFamily="34" charset="0"/>
                <a:ea typeface="Raleway" pitchFamily="2" charset="0"/>
              </a:rPr>
              <a:t>Others ….</a:t>
            </a:r>
          </a:p>
          <a:p>
            <a:endParaRPr lang="en-US" sz="1400" b="1" dirty="0">
              <a:solidFill>
                <a:schemeClr val="tx1">
                  <a:lumMod val="50000"/>
                  <a:lumOff val="50000"/>
                </a:schemeClr>
              </a:solidFill>
              <a:latin typeface="Lato-Light" pitchFamily="34" charset="0"/>
              <a:ea typeface="Raleway" pitchFamily="2" charset="0"/>
            </a:endParaRPr>
          </a:p>
          <a:p>
            <a:endParaRPr lang="en-US" sz="1400" dirty="0">
              <a:solidFill>
                <a:schemeClr val="tx1">
                  <a:lumMod val="50000"/>
                  <a:lumOff val="50000"/>
                </a:schemeClr>
              </a:solidFill>
              <a:latin typeface="Lato-Light" pitchFamily="34" charset="0"/>
              <a:ea typeface="Raleway" pitchFamily="2" charset="0"/>
            </a:endParaRPr>
          </a:p>
        </p:txBody>
      </p:sp>
    </p:spTree>
    <p:extLst>
      <p:ext uri="{BB962C8B-B14F-4D97-AF65-F5344CB8AC3E}">
        <p14:creationId xmlns:p14="http://schemas.microsoft.com/office/powerpoint/2010/main" val="2885316227"/>
      </p:ext>
    </p:extLst>
  </p:cSld>
  <p:clrMapOvr>
    <a:masterClrMapping/>
  </p:clrMapOvr>
  <p:transition spd="slow">
    <p:push dir="u"/>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285974" y="260648"/>
            <a:ext cx="6950322" cy="830997"/>
          </a:xfrm>
          <a:prstGeom prst="rect">
            <a:avLst/>
          </a:prstGeom>
          <a:noFill/>
        </p:spPr>
        <p:txBody>
          <a:bodyPr wrap="square" rtlCol="0">
            <a:spAutoFit/>
          </a:bodyPr>
          <a:lstStyle/>
          <a:p>
            <a:r>
              <a:rPr lang="en-US" sz="4800" dirty="0" smtClean="0">
                <a:solidFill>
                  <a:srgbClr val="00AEDB"/>
                </a:solidFill>
                <a:latin typeface="Bebas Neue" pitchFamily="34" charset="0"/>
              </a:rPr>
              <a:t>Containers – Windows</a:t>
            </a:r>
            <a:endParaRPr lang="en-US" sz="4800" dirty="0">
              <a:solidFill>
                <a:srgbClr val="00AEDB"/>
              </a:solidFill>
              <a:latin typeface="Bebas Neue" pitchFamily="34" charset="0"/>
            </a:endParaRPr>
          </a:p>
        </p:txBody>
      </p:sp>
      <p:sp>
        <p:nvSpPr>
          <p:cNvPr id="13" name="TextBox 12"/>
          <p:cNvSpPr txBox="1"/>
          <p:nvPr/>
        </p:nvSpPr>
        <p:spPr>
          <a:xfrm>
            <a:off x="467544" y="1556792"/>
            <a:ext cx="7272808" cy="2677656"/>
          </a:xfrm>
          <a:prstGeom prst="rect">
            <a:avLst/>
          </a:prstGeom>
          <a:noFill/>
        </p:spPr>
        <p:txBody>
          <a:bodyPr wrap="square" numCol="1" rtlCol="0">
            <a:spAutoFit/>
          </a:bodyPr>
          <a:lstStyle/>
          <a:p>
            <a:r>
              <a:rPr lang="en-US" sz="1400" dirty="0" smtClean="0">
                <a:solidFill>
                  <a:schemeClr val="tx1">
                    <a:lumMod val="50000"/>
                    <a:lumOff val="50000"/>
                  </a:schemeClr>
                </a:solidFill>
                <a:latin typeface="Lato-Light" pitchFamily="34" charset="0"/>
                <a:ea typeface="Raleway" pitchFamily="2" charset="0"/>
              </a:rPr>
              <a:t>Based on new features to be released with Windows 2016 (available in tech preview)</a:t>
            </a:r>
          </a:p>
          <a:p>
            <a:endParaRPr lang="en-US" sz="1400" dirty="0">
              <a:solidFill>
                <a:schemeClr val="tx1">
                  <a:lumMod val="50000"/>
                  <a:lumOff val="50000"/>
                </a:schemeClr>
              </a:solidFill>
              <a:latin typeface="Lato-Light" pitchFamily="34" charset="0"/>
              <a:ea typeface="Raleway" pitchFamily="2" charset="0"/>
            </a:endParaRPr>
          </a:p>
          <a:p>
            <a:pPr marL="285750" indent="-285750">
              <a:buFont typeface="Arial" panose="020B0604020202020204" pitchFamily="34" charset="0"/>
              <a:buChar char="•"/>
            </a:pPr>
            <a:r>
              <a:rPr lang="en-US" sz="1400" dirty="0" smtClean="0">
                <a:solidFill>
                  <a:schemeClr val="tx1">
                    <a:lumMod val="50000"/>
                    <a:lumOff val="50000"/>
                  </a:schemeClr>
                </a:solidFill>
                <a:latin typeface="Lato-Light" pitchFamily="34" charset="0"/>
                <a:ea typeface="Raleway" pitchFamily="2" charset="0"/>
              </a:rPr>
              <a:t>Nano server – headless (no </a:t>
            </a:r>
            <a:r>
              <a:rPr lang="en-US" sz="1400" dirty="0" err="1" smtClean="0">
                <a:solidFill>
                  <a:schemeClr val="tx1">
                    <a:lumMod val="50000"/>
                    <a:lumOff val="50000"/>
                  </a:schemeClr>
                </a:solidFill>
                <a:latin typeface="Lato-Light" pitchFamily="34" charset="0"/>
                <a:ea typeface="Raleway" pitchFamily="2" charset="0"/>
              </a:rPr>
              <a:t>gui</a:t>
            </a:r>
            <a:r>
              <a:rPr lang="en-US" sz="1400" dirty="0" smtClean="0">
                <a:solidFill>
                  <a:schemeClr val="tx1">
                    <a:lumMod val="50000"/>
                    <a:lumOff val="50000"/>
                  </a:schemeClr>
                </a:solidFill>
                <a:latin typeface="Lato-Light" pitchFamily="34" charset="0"/>
                <a:ea typeface="Raleway" pitchFamily="2" charset="0"/>
              </a:rPr>
              <a:t>, no logon service, no remote desktop) extremely stripped down version of windows to be used in containers and in Azure</a:t>
            </a:r>
          </a:p>
          <a:p>
            <a:pPr marL="285750" indent="-285750">
              <a:buFont typeface="Arial" panose="020B0604020202020204" pitchFamily="34" charset="0"/>
              <a:buChar char="•"/>
            </a:pPr>
            <a:r>
              <a:rPr lang="en-US" sz="1400" dirty="0" smtClean="0">
                <a:solidFill>
                  <a:schemeClr val="tx1">
                    <a:lumMod val="50000"/>
                    <a:lumOff val="50000"/>
                  </a:schemeClr>
                </a:solidFill>
                <a:latin typeface="Lato-Light" pitchFamily="34" charset="0"/>
                <a:ea typeface="Raleway" pitchFamily="2" charset="0"/>
              </a:rPr>
              <a:t>Configuration via </a:t>
            </a:r>
            <a:r>
              <a:rPr lang="en-US" sz="1400" dirty="0" err="1" smtClean="0">
                <a:solidFill>
                  <a:schemeClr val="tx1">
                    <a:lumMod val="50000"/>
                    <a:lumOff val="50000"/>
                  </a:schemeClr>
                </a:solidFill>
                <a:latin typeface="Lato-Light" pitchFamily="34" charset="0"/>
                <a:ea typeface="Raleway" pitchFamily="2" charset="0"/>
              </a:rPr>
              <a:t>powershell</a:t>
            </a:r>
            <a:r>
              <a:rPr lang="en-US" sz="1400" dirty="0" smtClean="0">
                <a:solidFill>
                  <a:schemeClr val="tx1">
                    <a:lumMod val="50000"/>
                    <a:lumOff val="50000"/>
                  </a:schemeClr>
                </a:solidFill>
                <a:latin typeface="Lato-Light" pitchFamily="34" charset="0"/>
                <a:ea typeface="Raleway" pitchFamily="2" charset="0"/>
              </a:rPr>
              <a:t> and Desired State Service</a:t>
            </a:r>
          </a:p>
          <a:p>
            <a:pPr marL="285750" indent="-285750">
              <a:buFont typeface="Arial" panose="020B0604020202020204" pitchFamily="34" charset="0"/>
              <a:buChar char="•"/>
            </a:pPr>
            <a:r>
              <a:rPr lang="en-US" sz="1400" dirty="0" smtClean="0">
                <a:solidFill>
                  <a:schemeClr val="tx1">
                    <a:lumMod val="50000"/>
                    <a:lumOff val="50000"/>
                  </a:schemeClr>
                </a:solidFill>
                <a:latin typeface="Lato-Light" pitchFamily="34" charset="0"/>
                <a:ea typeface="Raleway" pitchFamily="2" charset="0"/>
              </a:rPr>
              <a:t>Would ship with </a:t>
            </a:r>
            <a:r>
              <a:rPr lang="en-US" sz="1400" dirty="0" err="1" smtClean="0">
                <a:solidFill>
                  <a:schemeClr val="tx1">
                    <a:lumMod val="50000"/>
                    <a:lumOff val="50000"/>
                  </a:schemeClr>
                </a:solidFill>
                <a:latin typeface="Lato-Light" pitchFamily="34" charset="0"/>
                <a:ea typeface="Raleway" pitchFamily="2" charset="0"/>
              </a:rPr>
              <a:t>.net</a:t>
            </a:r>
            <a:r>
              <a:rPr lang="en-US" sz="1400" dirty="0" smtClean="0">
                <a:solidFill>
                  <a:schemeClr val="tx1">
                    <a:lumMod val="50000"/>
                    <a:lumOff val="50000"/>
                  </a:schemeClr>
                </a:solidFill>
                <a:latin typeface="Lato-Light" pitchFamily="34" charset="0"/>
                <a:ea typeface="Raleway" pitchFamily="2" charset="0"/>
              </a:rPr>
              <a:t> </a:t>
            </a:r>
            <a:r>
              <a:rPr lang="en-US" sz="1400" dirty="0" err="1" smtClean="0">
                <a:solidFill>
                  <a:schemeClr val="tx1">
                    <a:lumMod val="50000"/>
                    <a:lumOff val="50000"/>
                  </a:schemeClr>
                </a:solidFill>
                <a:latin typeface="Lato-Light" pitchFamily="34" charset="0"/>
                <a:ea typeface="Raleway" pitchFamily="2" charset="0"/>
              </a:rPr>
              <a:t>CoreCLR</a:t>
            </a:r>
            <a:r>
              <a:rPr lang="en-US" sz="1400" dirty="0" smtClean="0">
                <a:solidFill>
                  <a:schemeClr val="tx1">
                    <a:lumMod val="50000"/>
                    <a:lumOff val="50000"/>
                  </a:schemeClr>
                </a:solidFill>
                <a:latin typeface="Lato-Light" pitchFamily="34" charset="0"/>
                <a:ea typeface="Raleway" pitchFamily="2" charset="0"/>
              </a:rPr>
              <a:t> and possibly other environments: node.js, </a:t>
            </a:r>
            <a:r>
              <a:rPr lang="en-US" sz="1400" dirty="0" err="1" smtClean="0">
                <a:solidFill>
                  <a:schemeClr val="tx1">
                    <a:lumMod val="50000"/>
                    <a:lumOff val="50000"/>
                  </a:schemeClr>
                </a:solidFill>
                <a:latin typeface="Lato-Light" pitchFamily="34" charset="0"/>
                <a:ea typeface="Raleway" pitchFamily="2" charset="0"/>
              </a:rPr>
              <a:t>php</a:t>
            </a:r>
            <a:r>
              <a:rPr lang="en-US" sz="1400" dirty="0" smtClean="0">
                <a:solidFill>
                  <a:schemeClr val="tx1">
                    <a:lumMod val="50000"/>
                    <a:lumOff val="50000"/>
                  </a:schemeClr>
                </a:solidFill>
                <a:latin typeface="Lato-Light" pitchFamily="34" charset="0"/>
                <a:ea typeface="Raleway" pitchFamily="2" charset="0"/>
              </a:rPr>
              <a:t> and so on. </a:t>
            </a:r>
          </a:p>
          <a:p>
            <a:pPr marL="285750" indent="-285750">
              <a:buFont typeface="Arial" panose="020B0604020202020204" pitchFamily="34" charset="0"/>
              <a:buChar char="•"/>
            </a:pPr>
            <a:r>
              <a:rPr lang="en-US" sz="1400" dirty="0" smtClean="0">
                <a:solidFill>
                  <a:schemeClr val="tx1">
                    <a:lumMod val="50000"/>
                    <a:lumOff val="50000"/>
                  </a:schemeClr>
                </a:solidFill>
                <a:latin typeface="Lato-Light" pitchFamily="34" charset="0"/>
                <a:ea typeface="Raleway" pitchFamily="2" charset="0"/>
              </a:rPr>
              <a:t>Docker Containers for Windows – full support of </a:t>
            </a:r>
            <a:r>
              <a:rPr lang="en-US" sz="1400" dirty="0" err="1" smtClean="0">
                <a:solidFill>
                  <a:schemeClr val="tx1">
                    <a:lumMod val="50000"/>
                    <a:lumOff val="50000"/>
                  </a:schemeClr>
                </a:solidFill>
                <a:latin typeface="Lato-Light" pitchFamily="34" charset="0"/>
                <a:ea typeface="Raleway" pitchFamily="2" charset="0"/>
              </a:rPr>
              <a:t>docker</a:t>
            </a:r>
            <a:r>
              <a:rPr lang="en-US" sz="1400" dirty="0" smtClean="0">
                <a:solidFill>
                  <a:schemeClr val="tx1">
                    <a:lumMod val="50000"/>
                    <a:lumOff val="50000"/>
                  </a:schemeClr>
                </a:solidFill>
                <a:latin typeface="Lato-Light" pitchFamily="34" charset="0"/>
                <a:ea typeface="Raleway" pitchFamily="2" charset="0"/>
              </a:rPr>
              <a:t> CLI commands with windows running in container under Nano server</a:t>
            </a:r>
          </a:p>
          <a:p>
            <a:pPr marL="285750" indent="-285750">
              <a:buFont typeface="Arial" panose="020B0604020202020204" pitchFamily="34" charset="0"/>
              <a:buChar char="•"/>
            </a:pPr>
            <a:r>
              <a:rPr lang="en-US" sz="1400" dirty="0" smtClean="0">
                <a:solidFill>
                  <a:schemeClr val="tx1">
                    <a:lumMod val="50000"/>
                    <a:lumOff val="50000"/>
                  </a:schemeClr>
                </a:solidFill>
                <a:latin typeface="Lato-Light" pitchFamily="34" charset="0"/>
                <a:ea typeface="Raleway" pitchFamily="2" charset="0"/>
              </a:rPr>
              <a:t>Hyper V Containers – more tightly integrated to Windows, higher security, and features as yet to be announced</a:t>
            </a:r>
          </a:p>
          <a:p>
            <a:pPr marL="285750" indent="-285750">
              <a:buFont typeface="Arial" panose="020B0604020202020204" pitchFamily="34" charset="0"/>
              <a:buChar char="•"/>
            </a:pPr>
            <a:r>
              <a:rPr lang="en-US" sz="1400" dirty="0" smtClean="0">
                <a:solidFill>
                  <a:schemeClr val="tx1">
                    <a:lumMod val="50000"/>
                    <a:lumOff val="50000"/>
                  </a:schemeClr>
                </a:solidFill>
                <a:latin typeface="Lato-Light" pitchFamily="34" charset="0"/>
                <a:ea typeface="Raleway" pitchFamily="2" charset="0"/>
              </a:rPr>
              <a:t>One goal would be the Registry would be isolated within the container</a:t>
            </a:r>
            <a:endParaRPr lang="en-US" sz="1400" dirty="0">
              <a:solidFill>
                <a:schemeClr val="tx1">
                  <a:lumMod val="50000"/>
                  <a:lumOff val="50000"/>
                </a:schemeClr>
              </a:solidFill>
              <a:latin typeface="Lato-Light" pitchFamily="34" charset="0"/>
              <a:ea typeface="Raleway" pitchFamily="2" charset="0"/>
            </a:endParaRPr>
          </a:p>
        </p:txBody>
      </p:sp>
    </p:spTree>
    <p:extLst>
      <p:ext uri="{BB962C8B-B14F-4D97-AF65-F5344CB8AC3E}">
        <p14:creationId xmlns:p14="http://schemas.microsoft.com/office/powerpoint/2010/main" val="78890375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 calcmode="lin" valueType="num">
                                      <p:cBhvr additive="base">
                                        <p:cTn id="7" dur="500" fill="hold"/>
                                        <p:tgtEl>
                                          <p:spTgt spid="1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3">
                                            <p:txEl>
                                              <p:pRg st="2" end="2"/>
                                            </p:txEl>
                                          </p:spTgt>
                                        </p:tgtEl>
                                        <p:attrNameLst>
                                          <p:attrName>style.visibility</p:attrName>
                                        </p:attrNameLst>
                                      </p:cBhvr>
                                      <p:to>
                                        <p:strVal val="visible"/>
                                      </p:to>
                                    </p:set>
                                    <p:anim calcmode="lin" valueType="num">
                                      <p:cBhvr additive="base">
                                        <p:cTn id="13" dur="500" fill="hold"/>
                                        <p:tgtEl>
                                          <p:spTgt spid="1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3">
                                            <p:txEl>
                                              <p:pRg st="3" end="3"/>
                                            </p:txEl>
                                          </p:spTgt>
                                        </p:tgtEl>
                                        <p:attrNameLst>
                                          <p:attrName>style.visibility</p:attrName>
                                        </p:attrNameLst>
                                      </p:cBhvr>
                                      <p:to>
                                        <p:strVal val="visible"/>
                                      </p:to>
                                    </p:set>
                                    <p:anim calcmode="lin" valueType="num">
                                      <p:cBhvr additive="base">
                                        <p:cTn id="19" dur="500" fill="hold"/>
                                        <p:tgtEl>
                                          <p:spTgt spid="1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3">
                                            <p:txEl>
                                              <p:pRg st="4" end="4"/>
                                            </p:txEl>
                                          </p:spTgt>
                                        </p:tgtEl>
                                        <p:attrNameLst>
                                          <p:attrName>style.visibility</p:attrName>
                                        </p:attrNameLst>
                                      </p:cBhvr>
                                      <p:to>
                                        <p:strVal val="visible"/>
                                      </p:to>
                                    </p:set>
                                    <p:anim calcmode="lin" valueType="num">
                                      <p:cBhvr additive="base">
                                        <p:cTn id="25" dur="500" fill="hold"/>
                                        <p:tgtEl>
                                          <p:spTgt spid="1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3">
                                            <p:txEl>
                                              <p:pRg st="5" end="5"/>
                                            </p:txEl>
                                          </p:spTgt>
                                        </p:tgtEl>
                                        <p:attrNameLst>
                                          <p:attrName>style.visibility</p:attrName>
                                        </p:attrNameLst>
                                      </p:cBhvr>
                                      <p:to>
                                        <p:strVal val="visible"/>
                                      </p:to>
                                    </p:set>
                                    <p:anim calcmode="lin" valueType="num">
                                      <p:cBhvr additive="base">
                                        <p:cTn id="31" dur="500" fill="hold"/>
                                        <p:tgtEl>
                                          <p:spTgt spid="13">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3">
                                            <p:txEl>
                                              <p:pRg st="6" end="6"/>
                                            </p:txEl>
                                          </p:spTgt>
                                        </p:tgtEl>
                                        <p:attrNameLst>
                                          <p:attrName>style.visibility</p:attrName>
                                        </p:attrNameLst>
                                      </p:cBhvr>
                                      <p:to>
                                        <p:strVal val="visible"/>
                                      </p:to>
                                    </p:set>
                                    <p:anim calcmode="lin" valueType="num">
                                      <p:cBhvr additive="base">
                                        <p:cTn id="37" dur="500" fill="hold"/>
                                        <p:tgtEl>
                                          <p:spTgt spid="13">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13">
                                            <p:txEl>
                                              <p:pRg st="7" end="7"/>
                                            </p:txEl>
                                          </p:spTgt>
                                        </p:tgtEl>
                                        <p:attrNameLst>
                                          <p:attrName>style.visibility</p:attrName>
                                        </p:attrNameLst>
                                      </p:cBhvr>
                                      <p:to>
                                        <p:strVal val="visible"/>
                                      </p:to>
                                    </p:set>
                                    <p:anim calcmode="lin" valueType="num">
                                      <p:cBhvr additive="base">
                                        <p:cTn id="43" dur="500" fill="hold"/>
                                        <p:tgtEl>
                                          <p:spTgt spid="13">
                                            <p:txEl>
                                              <p:pRg st="7" end="7"/>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1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285974" y="260648"/>
            <a:ext cx="8174458" cy="830997"/>
          </a:xfrm>
          <a:prstGeom prst="rect">
            <a:avLst/>
          </a:prstGeom>
          <a:noFill/>
        </p:spPr>
        <p:txBody>
          <a:bodyPr wrap="square" rtlCol="0">
            <a:spAutoFit/>
          </a:bodyPr>
          <a:lstStyle/>
          <a:p>
            <a:r>
              <a:rPr lang="en-US" sz="4800" dirty="0" smtClean="0">
                <a:solidFill>
                  <a:srgbClr val="00AEDB"/>
                </a:solidFill>
                <a:latin typeface="Bebas Neue" pitchFamily="34" charset="0"/>
              </a:rPr>
              <a:t>Containers – Good News</a:t>
            </a:r>
            <a:endParaRPr lang="en-US" sz="4800" dirty="0">
              <a:solidFill>
                <a:srgbClr val="00AEDB"/>
              </a:solidFill>
              <a:latin typeface="Bebas Neue" pitchFamily="34" charset="0"/>
            </a:endParaRPr>
          </a:p>
        </p:txBody>
      </p:sp>
      <p:sp>
        <p:nvSpPr>
          <p:cNvPr id="13" name="TextBox 12"/>
          <p:cNvSpPr txBox="1"/>
          <p:nvPr/>
        </p:nvSpPr>
        <p:spPr>
          <a:xfrm>
            <a:off x="467544" y="1556792"/>
            <a:ext cx="7272808" cy="4801314"/>
          </a:xfrm>
          <a:prstGeom prst="rect">
            <a:avLst/>
          </a:prstGeom>
          <a:noFill/>
        </p:spPr>
        <p:txBody>
          <a:bodyPr wrap="square" numCol="1" rtlCol="0">
            <a:spAutoFit/>
          </a:bodyPr>
          <a:lstStyle/>
          <a:p>
            <a:pPr marL="285750" indent="-285750">
              <a:buFont typeface="Arial" panose="020B0604020202020204" pitchFamily="34" charset="0"/>
              <a:buChar char="•"/>
            </a:pPr>
            <a:r>
              <a:rPr lang="en-US" dirty="0" smtClean="0">
                <a:solidFill>
                  <a:schemeClr val="tx1">
                    <a:lumMod val="50000"/>
                    <a:lumOff val="50000"/>
                  </a:schemeClr>
                </a:solidFill>
                <a:latin typeface="Lato-Light" pitchFamily="34" charset="0"/>
                <a:ea typeface="Raleway" pitchFamily="2" charset="0"/>
              </a:rPr>
              <a:t>Startup speed</a:t>
            </a:r>
          </a:p>
          <a:p>
            <a:pPr marL="285750" indent="-285750">
              <a:buFont typeface="Arial" panose="020B0604020202020204" pitchFamily="34" charset="0"/>
              <a:buChar char="•"/>
            </a:pPr>
            <a:r>
              <a:rPr lang="en-US" dirty="0" smtClean="0">
                <a:solidFill>
                  <a:schemeClr val="tx1">
                    <a:lumMod val="50000"/>
                    <a:lumOff val="50000"/>
                  </a:schemeClr>
                </a:solidFill>
                <a:latin typeface="Lato-Light" pitchFamily="34" charset="0"/>
                <a:ea typeface="Raleway" pitchFamily="2" charset="0"/>
              </a:rPr>
              <a:t>Deployment is part of development – build images, run images, setup networking and data</a:t>
            </a:r>
          </a:p>
          <a:p>
            <a:pPr marL="285750" indent="-285750">
              <a:buFont typeface="Arial" panose="020B0604020202020204" pitchFamily="34" charset="0"/>
              <a:buChar char="•"/>
            </a:pPr>
            <a:r>
              <a:rPr lang="en-US" dirty="0" smtClean="0">
                <a:solidFill>
                  <a:schemeClr val="tx1">
                    <a:lumMod val="50000"/>
                    <a:lumOff val="50000"/>
                  </a:schemeClr>
                </a:solidFill>
                <a:latin typeface="Lato-Light" pitchFamily="34" charset="0"/>
                <a:ea typeface="Raleway" pitchFamily="2" charset="0"/>
              </a:rPr>
              <a:t>Much easier to prototype with different new technologies</a:t>
            </a:r>
          </a:p>
          <a:p>
            <a:pPr marL="285750" indent="-285750">
              <a:buFont typeface="Arial" panose="020B0604020202020204" pitchFamily="34" charset="0"/>
              <a:buChar char="•"/>
            </a:pPr>
            <a:r>
              <a:rPr lang="en-US" dirty="0" smtClean="0">
                <a:solidFill>
                  <a:schemeClr val="tx1">
                    <a:lumMod val="50000"/>
                    <a:lumOff val="50000"/>
                  </a:schemeClr>
                </a:solidFill>
                <a:latin typeface="Lato-Light" pitchFamily="34" charset="0"/>
                <a:ea typeface="Raleway" pitchFamily="2" charset="0"/>
              </a:rPr>
              <a:t>Systems are much easier to establish with different dependencies: versions of infrastructure, legacy considerations, frameworks, languages are all isolated</a:t>
            </a:r>
          </a:p>
          <a:p>
            <a:pPr marL="285750" indent="-285750">
              <a:buFont typeface="Arial" panose="020B0604020202020204" pitchFamily="34" charset="0"/>
              <a:buChar char="•"/>
            </a:pPr>
            <a:r>
              <a:rPr lang="en-US" dirty="0" smtClean="0">
                <a:solidFill>
                  <a:schemeClr val="tx1">
                    <a:lumMod val="50000"/>
                    <a:lumOff val="50000"/>
                  </a:schemeClr>
                </a:solidFill>
                <a:latin typeface="Lato-Light" pitchFamily="34" charset="0"/>
                <a:ea typeface="Raleway" pitchFamily="2" charset="0"/>
              </a:rPr>
              <a:t>Scale out is considerably easier (with other tools like ECS, Kubernetes)</a:t>
            </a:r>
          </a:p>
          <a:p>
            <a:pPr marL="285750" indent="-285750">
              <a:buFont typeface="Arial" panose="020B0604020202020204" pitchFamily="34" charset="0"/>
              <a:buChar char="•"/>
            </a:pPr>
            <a:r>
              <a:rPr lang="en-US" dirty="0" smtClean="0">
                <a:solidFill>
                  <a:schemeClr val="tx1">
                    <a:lumMod val="50000"/>
                    <a:lumOff val="50000"/>
                  </a:schemeClr>
                </a:solidFill>
                <a:latin typeface="Lato-Light" pitchFamily="34" charset="0"/>
                <a:ea typeface="Raleway" pitchFamily="2" charset="0"/>
              </a:rPr>
              <a:t>Your dev computer doesn’t get buried in unused junk demanding repaves</a:t>
            </a:r>
          </a:p>
          <a:p>
            <a:pPr marL="285750" indent="-285750">
              <a:buFont typeface="Arial" panose="020B0604020202020204" pitchFamily="34" charset="0"/>
              <a:buChar char="•"/>
            </a:pPr>
            <a:r>
              <a:rPr lang="en-US" dirty="0" smtClean="0">
                <a:solidFill>
                  <a:schemeClr val="tx1">
                    <a:lumMod val="50000"/>
                    <a:lumOff val="50000"/>
                  </a:schemeClr>
                </a:solidFill>
                <a:latin typeface="Lato-Light" pitchFamily="34" charset="0"/>
                <a:ea typeface="Raleway" pitchFamily="2" charset="0"/>
              </a:rPr>
              <a:t>Operations can focus just on </a:t>
            </a:r>
            <a:r>
              <a:rPr lang="en-US" dirty="0" err="1" smtClean="0">
                <a:solidFill>
                  <a:schemeClr val="tx1">
                    <a:lumMod val="50000"/>
                    <a:lumOff val="50000"/>
                  </a:schemeClr>
                </a:solidFill>
                <a:latin typeface="Lato-Light" pitchFamily="34" charset="0"/>
                <a:ea typeface="Raleway" pitchFamily="2" charset="0"/>
              </a:rPr>
              <a:t>cpu</a:t>
            </a:r>
            <a:r>
              <a:rPr lang="en-US" dirty="0" smtClean="0">
                <a:solidFill>
                  <a:schemeClr val="tx1">
                    <a:lumMod val="50000"/>
                    <a:lumOff val="50000"/>
                  </a:schemeClr>
                </a:solidFill>
                <a:latin typeface="Lato-Light" pitchFamily="34" charset="0"/>
                <a:ea typeface="Raleway" pitchFamily="2" charset="0"/>
              </a:rPr>
              <a:t>, disk storage, instances, networking boundaries</a:t>
            </a:r>
          </a:p>
          <a:p>
            <a:pPr marL="285750" indent="-285750">
              <a:buFont typeface="Arial" panose="020B0604020202020204" pitchFamily="34" charset="0"/>
              <a:buChar char="•"/>
            </a:pPr>
            <a:r>
              <a:rPr lang="en-US" dirty="0" smtClean="0">
                <a:solidFill>
                  <a:schemeClr val="tx1">
                    <a:lumMod val="50000"/>
                    <a:lumOff val="50000"/>
                  </a:schemeClr>
                </a:solidFill>
                <a:latin typeface="Lato-Light" pitchFamily="34" charset="0"/>
                <a:ea typeface="Raleway" pitchFamily="2" charset="0"/>
              </a:rPr>
              <a:t>Dev works connections between containers, logical storage options that will still work on large scale</a:t>
            </a:r>
          </a:p>
          <a:p>
            <a:pPr marL="285750" indent="-285750">
              <a:buFont typeface="Arial" panose="020B0604020202020204" pitchFamily="34" charset="0"/>
              <a:buChar char="•"/>
            </a:pPr>
            <a:r>
              <a:rPr lang="en-US" dirty="0" smtClean="0">
                <a:solidFill>
                  <a:schemeClr val="tx1">
                    <a:lumMod val="50000"/>
                    <a:lumOff val="50000"/>
                  </a:schemeClr>
                </a:solidFill>
                <a:latin typeface="Lato-Light" pitchFamily="34" charset="0"/>
                <a:ea typeface="Raleway" pitchFamily="2" charset="0"/>
              </a:rPr>
              <a:t>Everything is scripted, no manual “setup docs” required</a:t>
            </a:r>
          </a:p>
          <a:p>
            <a:pPr marL="285750" indent="-285750">
              <a:buFont typeface="Arial" panose="020B0604020202020204" pitchFamily="34" charset="0"/>
              <a:buChar char="•"/>
            </a:pPr>
            <a:r>
              <a:rPr lang="en-US" dirty="0" smtClean="0">
                <a:solidFill>
                  <a:schemeClr val="tx1">
                    <a:lumMod val="50000"/>
                    <a:lumOff val="50000"/>
                  </a:schemeClr>
                </a:solidFill>
                <a:latin typeface="Lato-Light" pitchFamily="34" charset="0"/>
                <a:ea typeface="Raleway" pitchFamily="2" charset="0"/>
              </a:rPr>
              <a:t>Disaster recovery is much </a:t>
            </a:r>
            <a:r>
              <a:rPr lang="en-US" dirty="0" err="1" smtClean="0">
                <a:solidFill>
                  <a:schemeClr val="tx1">
                    <a:lumMod val="50000"/>
                    <a:lumOff val="50000"/>
                  </a:schemeClr>
                </a:solidFill>
                <a:latin typeface="Lato-Light" pitchFamily="34" charset="0"/>
                <a:ea typeface="Raleway" pitchFamily="2" charset="0"/>
              </a:rPr>
              <a:t>much</a:t>
            </a:r>
            <a:r>
              <a:rPr lang="en-US" dirty="0" smtClean="0">
                <a:solidFill>
                  <a:schemeClr val="tx1">
                    <a:lumMod val="50000"/>
                    <a:lumOff val="50000"/>
                  </a:schemeClr>
                </a:solidFill>
                <a:latin typeface="Lato-Light" pitchFamily="34" charset="0"/>
                <a:ea typeface="Raleway" pitchFamily="2" charset="0"/>
              </a:rPr>
              <a:t> easier to setup</a:t>
            </a:r>
            <a:endParaRPr lang="en-US" dirty="0">
              <a:solidFill>
                <a:schemeClr val="tx1">
                  <a:lumMod val="50000"/>
                  <a:lumOff val="50000"/>
                </a:schemeClr>
              </a:solidFill>
              <a:latin typeface="Lato-Light" pitchFamily="34" charset="0"/>
              <a:ea typeface="Raleway" pitchFamily="2" charset="0"/>
            </a:endParaRPr>
          </a:p>
        </p:txBody>
      </p:sp>
    </p:spTree>
    <p:extLst>
      <p:ext uri="{BB962C8B-B14F-4D97-AF65-F5344CB8AC3E}">
        <p14:creationId xmlns:p14="http://schemas.microsoft.com/office/powerpoint/2010/main" val="308400629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 calcmode="lin" valueType="num">
                                      <p:cBhvr additive="base">
                                        <p:cTn id="7" dur="500" fill="hold"/>
                                        <p:tgtEl>
                                          <p:spTgt spid="1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3">
                                            <p:txEl>
                                              <p:pRg st="0" end="0"/>
                                            </p:txEl>
                                          </p:spTgt>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13">
                                            <p:txEl>
                                              <p:pRg st="1" end="1"/>
                                            </p:txEl>
                                          </p:spTgt>
                                        </p:tgtEl>
                                        <p:attrNameLst>
                                          <p:attrName>style.visibility</p:attrName>
                                        </p:attrNameLst>
                                      </p:cBhvr>
                                      <p:to>
                                        <p:strVal val="visible"/>
                                      </p:to>
                                    </p:set>
                                    <p:anim calcmode="lin" valueType="num">
                                      <p:cBhvr additive="base">
                                        <p:cTn id="12" dur="500" fill="hold"/>
                                        <p:tgtEl>
                                          <p:spTgt spid="13">
                                            <p:txEl>
                                              <p:pRg st="1" end="1"/>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1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13">
                                            <p:txEl>
                                              <p:pRg st="2" end="2"/>
                                            </p:txEl>
                                          </p:spTgt>
                                        </p:tgtEl>
                                        <p:attrNameLst>
                                          <p:attrName>style.visibility</p:attrName>
                                        </p:attrNameLst>
                                      </p:cBhvr>
                                      <p:to>
                                        <p:strVal val="visible"/>
                                      </p:to>
                                    </p:set>
                                    <p:anim calcmode="lin" valueType="num">
                                      <p:cBhvr additive="base">
                                        <p:cTn id="18" dur="500" fill="hold"/>
                                        <p:tgtEl>
                                          <p:spTgt spid="13">
                                            <p:txEl>
                                              <p:pRg st="2" end="2"/>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1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13">
                                            <p:txEl>
                                              <p:pRg st="3" end="3"/>
                                            </p:txEl>
                                          </p:spTgt>
                                        </p:tgtEl>
                                        <p:attrNameLst>
                                          <p:attrName>style.visibility</p:attrName>
                                        </p:attrNameLst>
                                      </p:cBhvr>
                                      <p:to>
                                        <p:strVal val="visible"/>
                                      </p:to>
                                    </p:set>
                                    <p:anim calcmode="lin" valueType="num">
                                      <p:cBhvr additive="base">
                                        <p:cTn id="24" dur="500" fill="hold"/>
                                        <p:tgtEl>
                                          <p:spTgt spid="13">
                                            <p:txEl>
                                              <p:pRg st="3" end="3"/>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1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13">
                                            <p:txEl>
                                              <p:pRg st="4" end="4"/>
                                            </p:txEl>
                                          </p:spTgt>
                                        </p:tgtEl>
                                        <p:attrNameLst>
                                          <p:attrName>style.visibility</p:attrName>
                                        </p:attrNameLst>
                                      </p:cBhvr>
                                      <p:to>
                                        <p:strVal val="visible"/>
                                      </p:to>
                                    </p:set>
                                    <p:anim calcmode="lin" valueType="num">
                                      <p:cBhvr additive="base">
                                        <p:cTn id="30" dur="500" fill="hold"/>
                                        <p:tgtEl>
                                          <p:spTgt spid="13">
                                            <p:txEl>
                                              <p:pRg st="4" end="4"/>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1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grpId="0" nodeType="clickEffect">
                                  <p:stCondLst>
                                    <p:cond delay="0"/>
                                  </p:stCondLst>
                                  <p:childTnLst>
                                    <p:set>
                                      <p:cBhvr>
                                        <p:cTn id="35" dur="1" fill="hold">
                                          <p:stCondLst>
                                            <p:cond delay="0"/>
                                          </p:stCondLst>
                                        </p:cTn>
                                        <p:tgtEl>
                                          <p:spTgt spid="13">
                                            <p:txEl>
                                              <p:pRg st="5" end="5"/>
                                            </p:txEl>
                                          </p:spTgt>
                                        </p:tgtEl>
                                        <p:attrNameLst>
                                          <p:attrName>style.visibility</p:attrName>
                                        </p:attrNameLst>
                                      </p:cBhvr>
                                      <p:to>
                                        <p:strVal val="visible"/>
                                      </p:to>
                                    </p:set>
                                    <p:anim calcmode="lin" valueType="num">
                                      <p:cBhvr additive="base">
                                        <p:cTn id="36" dur="500" fill="hold"/>
                                        <p:tgtEl>
                                          <p:spTgt spid="13">
                                            <p:txEl>
                                              <p:pRg st="5" end="5"/>
                                            </p:txEl>
                                          </p:spTgt>
                                        </p:tgtEl>
                                        <p:attrNameLst>
                                          <p:attrName>ppt_x</p:attrName>
                                        </p:attrNameLst>
                                      </p:cBhvr>
                                      <p:tavLst>
                                        <p:tav tm="0">
                                          <p:val>
                                            <p:strVal val="#ppt_x"/>
                                          </p:val>
                                        </p:tav>
                                        <p:tav tm="100000">
                                          <p:val>
                                            <p:strVal val="#ppt_x"/>
                                          </p:val>
                                        </p:tav>
                                      </p:tavLst>
                                    </p:anim>
                                    <p:anim calcmode="lin" valueType="num">
                                      <p:cBhvr additive="base">
                                        <p:cTn id="37" dur="500" fill="hold"/>
                                        <p:tgtEl>
                                          <p:spTgt spid="1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grpId="0" nodeType="clickEffect">
                                  <p:stCondLst>
                                    <p:cond delay="0"/>
                                  </p:stCondLst>
                                  <p:childTnLst>
                                    <p:set>
                                      <p:cBhvr>
                                        <p:cTn id="41" dur="1" fill="hold">
                                          <p:stCondLst>
                                            <p:cond delay="0"/>
                                          </p:stCondLst>
                                        </p:cTn>
                                        <p:tgtEl>
                                          <p:spTgt spid="13">
                                            <p:txEl>
                                              <p:pRg st="6" end="6"/>
                                            </p:txEl>
                                          </p:spTgt>
                                        </p:tgtEl>
                                        <p:attrNameLst>
                                          <p:attrName>style.visibility</p:attrName>
                                        </p:attrNameLst>
                                      </p:cBhvr>
                                      <p:to>
                                        <p:strVal val="visible"/>
                                      </p:to>
                                    </p:set>
                                    <p:anim calcmode="lin" valueType="num">
                                      <p:cBhvr additive="base">
                                        <p:cTn id="42" dur="500" fill="hold"/>
                                        <p:tgtEl>
                                          <p:spTgt spid="13">
                                            <p:txEl>
                                              <p:pRg st="6" end="6"/>
                                            </p:txEl>
                                          </p:spTgt>
                                        </p:tgtEl>
                                        <p:attrNameLst>
                                          <p:attrName>ppt_x</p:attrName>
                                        </p:attrNameLst>
                                      </p:cBhvr>
                                      <p:tavLst>
                                        <p:tav tm="0">
                                          <p:val>
                                            <p:strVal val="#ppt_x"/>
                                          </p:val>
                                        </p:tav>
                                        <p:tav tm="100000">
                                          <p:val>
                                            <p:strVal val="#ppt_x"/>
                                          </p:val>
                                        </p:tav>
                                      </p:tavLst>
                                    </p:anim>
                                    <p:anim calcmode="lin" valueType="num">
                                      <p:cBhvr additive="base">
                                        <p:cTn id="43" dur="500" fill="hold"/>
                                        <p:tgtEl>
                                          <p:spTgt spid="1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 presetClass="entr" presetSubtype="4" fill="hold" grpId="0" nodeType="clickEffect">
                                  <p:stCondLst>
                                    <p:cond delay="0"/>
                                  </p:stCondLst>
                                  <p:childTnLst>
                                    <p:set>
                                      <p:cBhvr>
                                        <p:cTn id="47" dur="1" fill="hold">
                                          <p:stCondLst>
                                            <p:cond delay="0"/>
                                          </p:stCondLst>
                                        </p:cTn>
                                        <p:tgtEl>
                                          <p:spTgt spid="13">
                                            <p:txEl>
                                              <p:pRg st="7" end="7"/>
                                            </p:txEl>
                                          </p:spTgt>
                                        </p:tgtEl>
                                        <p:attrNameLst>
                                          <p:attrName>style.visibility</p:attrName>
                                        </p:attrNameLst>
                                      </p:cBhvr>
                                      <p:to>
                                        <p:strVal val="visible"/>
                                      </p:to>
                                    </p:set>
                                    <p:anim calcmode="lin" valueType="num">
                                      <p:cBhvr additive="base">
                                        <p:cTn id="48" dur="500" fill="hold"/>
                                        <p:tgtEl>
                                          <p:spTgt spid="13">
                                            <p:txEl>
                                              <p:pRg st="7" end="7"/>
                                            </p:txEl>
                                          </p:spTgt>
                                        </p:tgtEl>
                                        <p:attrNameLst>
                                          <p:attrName>ppt_x</p:attrName>
                                        </p:attrNameLst>
                                      </p:cBhvr>
                                      <p:tavLst>
                                        <p:tav tm="0">
                                          <p:val>
                                            <p:strVal val="#ppt_x"/>
                                          </p:val>
                                        </p:tav>
                                        <p:tav tm="100000">
                                          <p:val>
                                            <p:strVal val="#ppt_x"/>
                                          </p:val>
                                        </p:tav>
                                      </p:tavLst>
                                    </p:anim>
                                    <p:anim calcmode="lin" valueType="num">
                                      <p:cBhvr additive="base">
                                        <p:cTn id="49" dur="500" fill="hold"/>
                                        <p:tgtEl>
                                          <p:spTgt spid="1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2" presetClass="entr" presetSubtype="4" fill="hold" grpId="0" nodeType="clickEffect">
                                  <p:stCondLst>
                                    <p:cond delay="0"/>
                                  </p:stCondLst>
                                  <p:childTnLst>
                                    <p:set>
                                      <p:cBhvr>
                                        <p:cTn id="53" dur="1" fill="hold">
                                          <p:stCondLst>
                                            <p:cond delay="0"/>
                                          </p:stCondLst>
                                        </p:cTn>
                                        <p:tgtEl>
                                          <p:spTgt spid="13">
                                            <p:txEl>
                                              <p:pRg st="8" end="8"/>
                                            </p:txEl>
                                          </p:spTgt>
                                        </p:tgtEl>
                                        <p:attrNameLst>
                                          <p:attrName>style.visibility</p:attrName>
                                        </p:attrNameLst>
                                      </p:cBhvr>
                                      <p:to>
                                        <p:strVal val="visible"/>
                                      </p:to>
                                    </p:set>
                                    <p:anim calcmode="lin" valueType="num">
                                      <p:cBhvr additive="base">
                                        <p:cTn id="54" dur="500" fill="hold"/>
                                        <p:tgtEl>
                                          <p:spTgt spid="13">
                                            <p:txEl>
                                              <p:pRg st="8" end="8"/>
                                            </p:txEl>
                                          </p:spTgt>
                                        </p:tgtEl>
                                        <p:attrNameLst>
                                          <p:attrName>ppt_x</p:attrName>
                                        </p:attrNameLst>
                                      </p:cBhvr>
                                      <p:tavLst>
                                        <p:tav tm="0">
                                          <p:val>
                                            <p:strVal val="#ppt_x"/>
                                          </p:val>
                                        </p:tav>
                                        <p:tav tm="100000">
                                          <p:val>
                                            <p:strVal val="#ppt_x"/>
                                          </p:val>
                                        </p:tav>
                                      </p:tavLst>
                                    </p:anim>
                                    <p:anim calcmode="lin" valueType="num">
                                      <p:cBhvr additive="base">
                                        <p:cTn id="55" dur="500" fill="hold"/>
                                        <p:tgtEl>
                                          <p:spTgt spid="1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2" presetClass="entr" presetSubtype="4" fill="hold" grpId="0" nodeType="clickEffect">
                                  <p:stCondLst>
                                    <p:cond delay="0"/>
                                  </p:stCondLst>
                                  <p:childTnLst>
                                    <p:set>
                                      <p:cBhvr>
                                        <p:cTn id="59" dur="1" fill="hold">
                                          <p:stCondLst>
                                            <p:cond delay="0"/>
                                          </p:stCondLst>
                                        </p:cTn>
                                        <p:tgtEl>
                                          <p:spTgt spid="13">
                                            <p:txEl>
                                              <p:pRg st="9" end="9"/>
                                            </p:txEl>
                                          </p:spTgt>
                                        </p:tgtEl>
                                        <p:attrNameLst>
                                          <p:attrName>style.visibility</p:attrName>
                                        </p:attrNameLst>
                                      </p:cBhvr>
                                      <p:to>
                                        <p:strVal val="visible"/>
                                      </p:to>
                                    </p:set>
                                    <p:anim calcmode="lin" valueType="num">
                                      <p:cBhvr additive="base">
                                        <p:cTn id="60" dur="500" fill="hold"/>
                                        <p:tgtEl>
                                          <p:spTgt spid="13">
                                            <p:txEl>
                                              <p:pRg st="9" end="9"/>
                                            </p:txEl>
                                          </p:spTgt>
                                        </p:tgtEl>
                                        <p:attrNameLst>
                                          <p:attrName>ppt_x</p:attrName>
                                        </p:attrNameLst>
                                      </p:cBhvr>
                                      <p:tavLst>
                                        <p:tav tm="0">
                                          <p:val>
                                            <p:strVal val="#ppt_x"/>
                                          </p:val>
                                        </p:tav>
                                        <p:tav tm="100000">
                                          <p:val>
                                            <p:strVal val="#ppt_x"/>
                                          </p:val>
                                        </p:tav>
                                      </p:tavLst>
                                    </p:anim>
                                    <p:anim calcmode="lin" valueType="num">
                                      <p:cBhvr additive="base">
                                        <p:cTn id="61" dur="500" fill="hold"/>
                                        <p:tgtEl>
                                          <p:spTgt spid="13">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285975" y="260648"/>
            <a:ext cx="4482594" cy="830997"/>
          </a:xfrm>
          <a:prstGeom prst="rect">
            <a:avLst/>
          </a:prstGeom>
          <a:noFill/>
        </p:spPr>
        <p:txBody>
          <a:bodyPr wrap="square" rtlCol="0">
            <a:spAutoFit/>
          </a:bodyPr>
          <a:lstStyle/>
          <a:p>
            <a:r>
              <a:rPr lang="en-US" sz="4800" dirty="0" smtClean="0">
                <a:solidFill>
                  <a:srgbClr val="00AEDB"/>
                </a:solidFill>
                <a:latin typeface="Bebas Neue" pitchFamily="34" charset="0"/>
              </a:rPr>
              <a:t>Racks of boxes</a:t>
            </a:r>
            <a:endParaRPr lang="en-US" sz="4800" dirty="0">
              <a:solidFill>
                <a:srgbClr val="00AEDB"/>
              </a:solidFill>
              <a:latin typeface="Bebas Neue" pitchFamily="34" charset="0"/>
            </a:endParaRPr>
          </a:p>
        </p:txBody>
      </p:sp>
      <p:sp>
        <p:nvSpPr>
          <p:cNvPr id="13" name="TextBox 12"/>
          <p:cNvSpPr txBox="1"/>
          <p:nvPr/>
        </p:nvSpPr>
        <p:spPr>
          <a:xfrm>
            <a:off x="323528" y="2551544"/>
            <a:ext cx="3960440" cy="738664"/>
          </a:xfrm>
          <a:prstGeom prst="rect">
            <a:avLst/>
          </a:prstGeom>
          <a:noFill/>
        </p:spPr>
        <p:txBody>
          <a:bodyPr wrap="square" numCol="1" rtlCol="0">
            <a:spAutoFit/>
          </a:bodyPr>
          <a:lstStyle/>
          <a:p>
            <a:r>
              <a:rPr lang="en-US" sz="1400" dirty="0" smtClean="0">
                <a:solidFill>
                  <a:schemeClr val="tx1">
                    <a:lumMod val="50000"/>
                    <a:lumOff val="50000"/>
                  </a:schemeClr>
                </a:solidFill>
                <a:latin typeface="Lato-Light" pitchFamily="34" charset="0"/>
                <a:ea typeface="Raleway" pitchFamily="2" charset="0"/>
              </a:rPr>
              <a:t>Manually installed servers, manually configured networks, manually configured operating systems, lightly automated deployments</a:t>
            </a:r>
            <a:endParaRPr lang="en-US" sz="1400" dirty="0">
              <a:solidFill>
                <a:schemeClr val="tx1">
                  <a:lumMod val="50000"/>
                  <a:lumOff val="50000"/>
                </a:schemeClr>
              </a:solidFill>
              <a:latin typeface="Lato-Light" pitchFamily="34" charset="0"/>
              <a:ea typeface="Raleway" pitchFamily="2" charset="0"/>
            </a:endParaRPr>
          </a:p>
        </p:txBody>
      </p:sp>
      <p:pic>
        <p:nvPicPr>
          <p:cNvPr id="2" name="Picture 1"/>
          <p:cNvPicPr>
            <a:picLocks noChangeAspect="1"/>
          </p:cNvPicPr>
          <p:nvPr/>
        </p:nvPicPr>
        <p:blipFill>
          <a:blip r:embed="rId2"/>
          <a:stretch>
            <a:fillRect/>
          </a:stretch>
        </p:blipFill>
        <p:spPr>
          <a:xfrm>
            <a:off x="4768569" y="961592"/>
            <a:ext cx="3960159" cy="5287977"/>
          </a:xfrm>
          <a:prstGeom prst="rect">
            <a:avLst/>
          </a:prstGeom>
        </p:spPr>
      </p:pic>
    </p:spTree>
    <p:extLst>
      <p:ext uri="{BB962C8B-B14F-4D97-AF65-F5344CB8AC3E}">
        <p14:creationId xmlns:p14="http://schemas.microsoft.com/office/powerpoint/2010/main" val="343861756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 calcmode="lin" valueType="num">
                                      <p:cBhvr additive="base">
                                        <p:cTn id="7" dur="500" fill="hold"/>
                                        <p:tgtEl>
                                          <p:spTgt spid="1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uiExpand="1"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285974" y="260648"/>
            <a:ext cx="8174458" cy="830997"/>
          </a:xfrm>
          <a:prstGeom prst="rect">
            <a:avLst/>
          </a:prstGeom>
          <a:noFill/>
        </p:spPr>
        <p:txBody>
          <a:bodyPr wrap="square" rtlCol="0">
            <a:spAutoFit/>
          </a:bodyPr>
          <a:lstStyle/>
          <a:p>
            <a:r>
              <a:rPr lang="en-US" sz="4800" dirty="0" smtClean="0">
                <a:solidFill>
                  <a:srgbClr val="00AEDB"/>
                </a:solidFill>
                <a:latin typeface="Bebas Neue" pitchFamily="34" charset="0"/>
              </a:rPr>
              <a:t>Containers – The Bad News</a:t>
            </a:r>
            <a:endParaRPr lang="en-US" sz="4800" dirty="0">
              <a:solidFill>
                <a:srgbClr val="00AEDB"/>
              </a:solidFill>
              <a:latin typeface="Bebas Neue" pitchFamily="34" charset="0"/>
            </a:endParaRPr>
          </a:p>
        </p:txBody>
      </p:sp>
      <p:sp>
        <p:nvSpPr>
          <p:cNvPr id="13" name="TextBox 12"/>
          <p:cNvSpPr txBox="1"/>
          <p:nvPr/>
        </p:nvSpPr>
        <p:spPr>
          <a:xfrm>
            <a:off x="467544" y="1556792"/>
            <a:ext cx="7272808" cy="3693319"/>
          </a:xfrm>
          <a:prstGeom prst="rect">
            <a:avLst/>
          </a:prstGeom>
          <a:noFill/>
        </p:spPr>
        <p:txBody>
          <a:bodyPr wrap="square" numCol="1" rtlCol="0">
            <a:spAutoFit/>
          </a:bodyPr>
          <a:lstStyle/>
          <a:p>
            <a:pPr marL="285750" indent="-285750">
              <a:buFont typeface="Arial" panose="020B0604020202020204" pitchFamily="34" charset="0"/>
              <a:buChar char="•"/>
            </a:pPr>
            <a:r>
              <a:rPr lang="en-US" dirty="0" smtClean="0">
                <a:solidFill>
                  <a:schemeClr val="tx1">
                    <a:lumMod val="50000"/>
                    <a:lumOff val="50000"/>
                  </a:schemeClr>
                </a:solidFill>
                <a:latin typeface="Lato-Light" pitchFamily="34" charset="0"/>
                <a:ea typeface="Raleway" pitchFamily="2" charset="0"/>
              </a:rPr>
              <a:t>It is possible to set all this up with script, but it is still operations! Networks, file systems, and especially PERMISSIONS</a:t>
            </a:r>
          </a:p>
          <a:p>
            <a:pPr marL="285750" indent="-285750">
              <a:buFont typeface="Arial" panose="020B0604020202020204" pitchFamily="34" charset="0"/>
              <a:buChar char="•"/>
            </a:pPr>
            <a:r>
              <a:rPr lang="en-US" dirty="0" smtClean="0">
                <a:solidFill>
                  <a:schemeClr val="tx1">
                    <a:lumMod val="50000"/>
                    <a:lumOff val="50000"/>
                  </a:schemeClr>
                </a:solidFill>
                <a:latin typeface="Lato-Light" pitchFamily="34" charset="0"/>
                <a:ea typeface="Raleway" pitchFamily="2" charset="0"/>
              </a:rPr>
              <a:t>This is a fast moving space, change is constant, keeping up is an effort</a:t>
            </a:r>
          </a:p>
          <a:p>
            <a:pPr marL="285750" indent="-285750">
              <a:buFont typeface="Arial" panose="020B0604020202020204" pitchFamily="34" charset="0"/>
              <a:buChar char="•"/>
            </a:pPr>
            <a:r>
              <a:rPr lang="en-US" dirty="0" smtClean="0">
                <a:solidFill>
                  <a:schemeClr val="tx1">
                    <a:lumMod val="50000"/>
                    <a:lumOff val="50000"/>
                  </a:schemeClr>
                </a:solidFill>
                <a:latin typeface="Lato-Light" pitchFamily="34" charset="0"/>
                <a:ea typeface="Raleway" pitchFamily="2" charset="0"/>
              </a:rPr>
              <a:t>Many of the prebuilt repositories out there are of the “Some guy with a day to hack” variety, not well thought through, just works in all situations</a:t>
            </a:r>
          </a:p>
          <a:p>
            <a:pPr marL="285750" indent="-285750">
              <a:buFont typeface="Arial" panose="020B0604020202020204" pitchFamily="34" charset="0"/>
              <a:buChar char="•"/>
            </a:pPr>
            <a:r>
              <a:rPr lang="en-US" dirty="0" smtClean="0">
                <a:solidFill>
                  <a:schemeClr val="tx1">
                    <a:lumMod val="50000"/>
                    <a:lumOff val="50000"/>
                  </a:schemeClr>
                </a:solidFill>
                <a:latin typeface="Lato-Light" pitchFamily="34" charset="0"/>
                <a:ea typeface="Raleway" pitchFamily="2" charset="0"/>
              </a:rPr>
              <a:t>Managing your persistent data is more consistent between applications, but still a major PITA</a:t>
            </a:r>
          </a:p>
          <a:p>
            <a:pPr marL="285750" indent="-285750">
              <a:buFont typeface="Arial" panose="020B0604020202020204" pitchFamily="34" charset="0"/>
              <a:buChar char="•"/>
            </a:pPr>
            <a:r>
              <a:rPr lang="en-US" dirty="0" smtClean="0">
                <a:solidFill>
                  <a:schemeClr val="tx1">
                    <a:lumMod val="50000"/>
                    <a:lumOff val="50000"/>
                  </a:schemeClr>
                </a:solidFill>
                <a:latin typeface="Lato-Light" pitchFamily="34" charset="0"/>
                <a:ea typeface="Raleway" pitchFamily="2" charset="0"/>
              </a:rPr>
              <a:t>Some software basically “consumes” and entire host anyway: vagrant/chef/</a:t>
            </a:r>
            <a:r>
              <a:rPr lang="en-US" dirty="0" err="1" smtClean="0">
                <a:solidFill>
                  <a:schemeClr val="tx1">
                    <a:lumMod val="50000"/>
                    <a:lumOff val="50000"/>
                  </a:schemeClr>
                </a:solidFill>
                <a:latin typeface="Lato-Light" pitchFamily="34" charset="0"/>
                <a:ea typeface="Raleway" pitchFamily="2" charset="0"/>
              </a:rPr>
              <a:t>cloudformation</a:t>
            </a:r>
            <a:r>
              <a:rPr lang="en-US" dirty="0" smtClean="0">
                <a:solidFill>
                  <a:schemeClr val="tx1">
                    <a:lumMod val="50000"/>
                    <a:lumOff val="50000"/>
                  </a:schemeClr>
                </a:solidFill>
                <a:latin typeface="Lato-Light" pitchFamily="34" charset="0"/>
                <a:ea typeface="Raleway" pitchFamily="2" charset="0"/>
              </a:rPr>
              <a:t> may be a better option in these cases except for your dev </a:t>
            </a:r>
            <a:r>
              <a:rPr lang="en-US" dirty="0" err="1" smtClean="0">
                <a:solidFill>
                  <a:schemeClr val="tx1">
                    <a:lumMod val="50000"/>
                    <a:lumOff val="50000"/>
                  </a:schemeClr>
                </a:solidFill>
                <a:latin typeface="Lato-Light" pitchFamily="34" charset="0"/>
                <a:ea typeface="Raleway" pitchFamily="2" charset="0"/>
              </a:rPr>
              <a:t>machne</a:t>
            </a:r>
            <a:endParaRPr lang="en-US" dirty="0" smtClean="0">
              <a:solidFill>
                <a:schemeClr val="tx1">
                  <a:lumMod val="50000"/>
                  <a:lumOff val="50000"/>
                </a:schemeClr>
              </a:solidFill>
              <a:latin typeface="Lato-Light" pitchFamily="34" charset="0"/>
              <a:ea typeface="Raleway" pitchFamily="2" charset="0"/>
            </a:endParaRPr>
          </a:p>
          <a:p>
            <a:pPr marL="285750" indent="-285750">
              <a:buFont typeface="Arial" panose="020B0604020202020204" pitchFamily="34" charset="0"/>
              <a:buChar char="•"/>
            </a:pPr>
            <a:r>
              <a:rPr lang="en-US" dirty="0" smtClean="0">
                <a:solidFill>
                  <a:schemeClr val="tx1">
                    <a:lumMod val="50000"/>
                    <a:lumOff val="50000"/>
                  </a:schemeClr>
                </a:solidFill>
                <a:latin typeface="Lato-Light" pitchFamily="34" charset="0"/>
                <a:ea typeface="Raleway" pitchFamily="2" charset="0"/>
              </a:rPr>
              <a:t>Understanding where all the logs are is another PITA</a:t>
            </a:r>
            <a:endParaRPr lang="en-US" dirty="0">
              <a:solidFill>
                <a:schemeClr val="tx1">
                  <a:lumMod val="50000"/>
                  <a:lumOff val="50000"/>
                </a:schemeClr>
              </a:solidFill>
              <a:latin typeface="Lato-Light" pitchFamily="34" charset="0"/>
              <a:ea typeface="Raleway" pitchFamily="2" charset="0"/>
            </a:endParaRPr>
          </a:p>
        </p:txBody>
      </p:sp>
    </p:spTree>
    <p:extLst>
      <p:ext uri="{BB962C8B-B14F-4D97-AF65-F5344CB8AC3E}">
        <p14:creationId xmlns:p14="http://schemas.microsoft.com/office/powerpoint/2010/main" val="246074866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 calcmode="lin" valueType="num">
                                      <p:cBhvr additive="base">
                                        <p:cTn id="7" dur="500" fill="hold"/>
                                        <p:tgtEl>
                                          <p:spTgt spid="1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3">
                                            <p:txEl>
                                              <p:pRg st="1" end="1"/>
                                            </p:txEl>
                                          </p:spTgt>
                                        </p:tgtEl>
                                        <p:attrNameLst>
                                          <p:attrName>style.visibility</p:attrName>
                                        </p:attrNameLst>
                                      </p:cBhvr>
                                      <p:to>
                                        <p:strVal val="visible"/>
                                      </p:to>
                                    </p:set>
                                    <p:anim calcmode="lin" valueType="num">
                                      <p:cBhvr additive="base">
                                        <p:cTn id="13" dur="500" fill="hold"/>
                                        <p:tgtEl>
                                          <p:spTgt spid="1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3">
                                            <p:txEl>
                                              <p:pRg st="2" end="2"/>
                                            </p:txEl>
                                          </p:spTgt>
                                        </p:tgtEl>
                                        <p:attrNameLst>
                                          <p:attrName>style.visibility</p:attrName>
                                        </p:attrNameLst>
                                      </p:cBhvr>
                                      <p:to>
                                        <p:strVal val="visible"/>
                                      </p:to>
                                    </p:set>
                                    <p:anim calcmode="lin" valueType="num">
                                      <p:cBhvr additive="base">
                                        <p:cTn id="19" dur="500" fill="hold"/>
                                        <p:tgtEl>
                                          <p:spTgt spid="1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3">
                                            <p:txEl>
                                              <p:pRg st="3" end="3"/>
                                            </p:txEl>
                                          </p:spTgt>
                                        </p:tgtEl>
                                        <p:attrNameLst>
                                          <p:attrName>style.visibility</p:attrName>
                                        </p:attrNameLst>
                                      </p:cBhvr>
                                      <p:to>
                                        <p:strVal val="visible"/>
                                      </p:to>
                                    </p:set>
                                    <p:anim calcmode="lin" valueType="num">
                                      <p:cBhvr additive="base">
                                        <p:cTn id="25" dur="500" fill="hold"/>
                                        <p:tgtEl>
                                          <p:spTgt spid="1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3">
                                            <p:txEl>
                                              <p:pRg st="4" end="4"/>
                                            </p:txEl>
                                          </p:spTgt>
                                        </p:tgtEl>
                                        <p:attrNameLst>
                                          <p:attrName>style.visibility</p:attrName>
                                        </p:attrNameLst>
                                      </p:cBhvr>
                                      <p:to>
                                        <p:strVal val="visible"/>
                                      </p:to>
                                    </p:set>
                                    <p:anim calcmode="lin" valueType="num">
                                      <p:cBhvr additive="base">
                                        <p:cTn id="31" dur="500" fill="hold"/>
                                        <p:tgtEl>
                                          <p:spTgt spid="1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3">
                                            <p:txEl>
                                              <p:pRg st="5" end="5"/>
                                            </p:txEl>
                                          </p:spTgt>
                                        </p:tgtEl>
                                        <p:attrNameLst>
                                          <p:attrName>style.visibility</p:attrName>
                                        </p:attrNameLst>
                                      </p:cBhvr>
                                      <p:to>
                                        <p:strVal val="visible"/>
                                      </p:to>
                                    </p:set>
                                    <p:anim calcmode="lin" valueType="num">
                                      <p:cBhvr additive="base">
                                        <p:cTn id="37" dur="500" fill="hold"/>
                                        <p:tgtEl>
                                          <p:spTgt spid="1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cstate="print">
            <a:extLst>
              <a:ext uri="{28A0092B-C50C-407E-A947-70E740481C1C}">
                <a14:useLocalDpi xmlns:a14="http://schemas.microsoft.com/office/drawing/2010/main" val="0"/>
              </a:ext>
            </a:extLst>
          </a:blip>
          <a:srcRect t="55357" b="13967"/>
          <a:stretch/>
        </p:blipFill>
        <p:spPr>
          <a:xfrm>
            <a:off x="251520" y="4203137"/>
            <a:ext cx="8640960" cy="2322207"/>
          </a:xfrm>
          <a:prstGeom prst="rect">
            <a:avLst/>
          </a:prstGeom>
        </p:spPr>
      </p:pic>
      <p:grpSp>
        <p:nvGrpSpPr>
          <p:cNvPr id="24" name="Group 23"/>
          <p:cNvGrpSpPr/>
          <p:nvPr/>
        </p:nvGrpSpPr>
        <p:grpSpPr>
          <a:xfrm>
            <a:off x="302552" y="1772816"/>
            <a:ext cx="2809251" cy="979989"/>
            <a:chOff x="302552" y="1772816"/>
            <a:chExt cx="2809251" cy="979989"/>
          </a:xfrm>
        </p:grpSpPr>
        <p:grpSp>
          <p:nvGrpSpPr>
            <p:cNvPr id="21" name="Group 20"/>
            <p:cNvGrpSpPr/>
            <p:nvPr/>
          </p:nvGrpSpPr>
          <p:grpSpPr>
            <a:xfrm>
              <a:off x="302552" y="1772816"/>
              <a:ext cx="308400" cy="308400"/>
              <a:chOff x="1893017" y="2297042"/>
              <a:chExt cx="410936" cy="410936"/>
            </a:xfrm>
          </p:grpSpPr>
          <p:sp>
            <p:nvSpPr>
              <p:cNvPr id="6" name="Oval 5"/>
              <p:cNvSpPr/>
              <p:nvPr/>
            </p:nvSpPr>
            <p:spPr>
              <a:xfrm>
                <a:off x="1893017" y="2297042"/>
                <a:ext cx="410936" cy="410936"/>
              </a:xfrm>
              <a:prstGeom prst="ellipse">
                <a:avLst/>
              </a:prstGeom>
              <a:solidFill>
                <a:srgbClr val="00AEDB"/>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pic>
            <p:nvPicPr>
              <p:cNvPr id="7" name="Picture 6" descr="marker-white.png"/>
              <p:cNvPicPr>
                <a:picLocks noChangeAspect="1"/>
              </p:cNvPicPr>
              <p:nvPr/>
            </p:nvPicPr>
            <p:blipFill>
              <a:blip r:embed="rId3" cstate="print"/>
              <a:stretch>
                <a:fillRect/>
              </a:stretch>
            </p:blipFill>
            <p:spPr>
              <a:xfrm>
                <a:off x="1944285" y="2348880"/>
                <a:ext cx="308202" cy="308202"/>
              </a:xfrm>
              <a:prstGeom prst="rect">
                <a:avLst/>
              </a:prstGeom>
            </p:spPr>
          </p:pic>
        </p:grpSp>
        <p:sp>
          <p:nvSpPr>
            <p:cNvPr id="12" name="TextBox 11"/>
            <p:cNvSpPr txBox="1"/>
            <p:nvPr/>
          </p:nvSpPr>
          <p:spPr>
            <a:xfrm>
              <a:off x="755576" y="1798698"/>
              <a:ext cx="2356227" cy="954107"/>
            </a:xfrm>
            <a:prstGeom prst="rect">
              <a:avLst/>
            </a:prstGeom>
            <a:noFill/>
          </p:spPr>
          <p:txBody>
            <a:bodyPr wrap="square" rtlCol="0">
              <a:spAutoFit/>
            </a:bodyPr>
            <a:lstStyle/>
            <a:p>
              <a:r>
                <a:rPr lang="en-US" sz="1400" b="1" cap="all" dirty="0">
                  <a:solidFill>
                    <a:schemeClr val="tx1">
                      <a:lumMod val="50000"/>
                      <a:lumOff val="50000"/>
                    </a:schemeClr>
                  </a:solidFill>
                  <a:latin typeface="Lato Light" pitchFamily="34" charset="0"/>
                </a:rPr>
                <a:t>APPLETON/GREEN BAY</a:t>
              </a:r>
            </a:p>
            <a:p>
              <a:r>
                <a:rPr lang="en-US" sz="1400" dirty="0" smtClean="0">
                  <a:solidFill>
                    <a:schemeClr val="tx1">
                      <a:lumMod val="50000"/>
                      <a:lumOff val="50000"/>
                    </a:schemeClr>
                  </a:solidFill>
                  <a:latin typeface="Lato Light" pitchFamily="34" charset="0"/>
                </a:rPr>
                <a:t>4351 </a:t>
              </a:r>
              <a:r>
                <a:rPr lang="en-US" sz="1400" dirty="0">
                  <a:solidFill>
                    <a:schemeClr val="tx1">
                      <a:lumMod val="50000"/>
                      <a:lumOff val="50000"/>
                    </a:schemeClr>
                  </a:solidFill>
                  <a:latin typeface="Lato Light" pitchFamily="34" charset="0"/>
                </a:rPr>
                <a:t>College Avenue</a:t>
              </a:r>
              <a:br>
                <a:rPr lang="en-US" sz="1400" dirty="0">
                  <a:solidFill>
                    <a:schemeClr val="tx1">
                      <a:lumMod val="50000"/>
                      <a:lumOff val="50000"/>
                    </a:schemeClr>
                  </a:solidFill>
                  <a:latin typeface="Lato Light" pitchFamily="34" charset="0"/>
                </a:rPr>
              </a:br>
              <a:r>
                <a:rPr lang="en-US" sz="1400" dirty="0">
                  <a:solidFill>
                    <a:schemeClr val="tx1">
                      <a:lumMod val="50000"/>
                      <a:lumOff val="50000"/>
                    </a:schemeClr>
                  </a:solidFill>
                  <a:latin typeface="Lato Light" pitchFamily="34" charset="0"/>
                </a:rPr>
                <a:t>Suite 210</a:t>
              </a:r>
              <a:br>
                <a:rPr lang="en-US" sz="1400" dirty="0">
                  <a:solidFill>
                    <a:schemeClr val="tx1">
                      <a:lumMod val="50000"/>
                      <a:lumOff val="50000"/>
                    </a:schemeClr>
                  </a:solidFill>
                  <a:latin typeface="Lato Light" pitchFamily="34" charset="0"/>
                </a:rPr>
              </a:br>
              <a:r>
                <a:rPr lang="en-US" sz="1400" dirty="0">
                  <a:solidFill>
                    <a:schemeClr val="tx1">
                      <a:lumMod val="50000"/>
                      <a:lumOff val="50000"/>
                    </a:schemeClr>
                  </a:solidFill>
                  <a:latin typeface="Lato Light" pitchFamily="34" charset="0"/>
                </a:rPr>
                <a:t>Appleton, WI </a:t>
              </a:r>
              <a:r>
                <a:rPr lang="en-US" sz="1400" dirty="0" smtClean="0">
                  <a:solidFill>
                    <a:schemeClr val="tx1">
                      <a:lumMod val="50000"/>
                      <a:lumOff val="50000"/>
                    </a:schemeClr>
                  </a:solidFill>
                  <a:latin typeface="Lato Light" pitchFamily="34" charset="0"/>
                </a:rPr>
                <a:t>54914</a:t>
              </a:r>
              <a:endParaRPr lang="en-US" sz="1400" dirty="0">
                <a:solidFill>
                  <a:schemeClr val="tx1">
                    <a:lumMod val="50000"/>
                    <a:lumOff val="50000"/>
                  </a:schemeClr>
                </a:solidFill>
                <a:latin typeface="Lato Light" pitchFamily="34" charset="0"/>
              </a:endParaRPr>
            </a:p>
          </p:txBody>
        </p:sp>
      </p:grpSp>
      <p:grpSp>
        <p:nvGrpSpPr>
          <p:cNvPr id="25" name="Group 24"/>
          <p:cNvGrpSpPr/>
          <p:nvPr/>
        </p:nvGrpSpPr>
        <p:grpSpPr>
          <a:xfrm>
            <a:off x="314146" y="2954035"/>
            <a:ext cx="2602824" cy="979989"/>
            <a:chOff x="314146" y="2954035"/>
            <a:chExt cx="2602824" cy="979989"/>
          </a:xfrm>
        </p:grpSpPr>
        <p:sp>
          <p:nvSpPr>
            <p:cNvPr id="13" name="TextBox 12"/>
            <p:cNvSpPr txBox="1"/>
            <p:nvPr/>
          </p:nvSpPr>
          <p:spPr>
            <a:xfrm>
              <a:off x="756730" y="2979917"/>
              <a:ext cx="2160240" cy="954107"/>
            </a:xfrm>
            <a:prstGeom prst="rect">
              <a:avLst/>
            </a:prstGeom>
            <a:noFill/>
          </p:spPr>
          <p:txBody>
            <a:bodyPr wrap="square" rtlCol="0">
              <a:spAutoFit/>
            </a:bodyPr>
            <a:lstStyle/>
            <a:p>
              <a:r>
                <a:rPr lang="en-US" sz="1400" b="1" cap="all" smtClean="0">
                  <a:solidFill>
                    <a:schemeClr val="tx1">
                      <a:lumMod val="50000"/>
                      <a:lumOff val="50000"/>
                    </a:schemeClr>
                  </a:solidFill>
                  <a:latin typeface="Lato Light" pitchFamily="34" charset="0"/>
                </a:rPr>
                <a:t>MADISON</a:t>
              </a:r>
              <a:endParaRPr lang="en-US" sz="1400" b="1" cap="all">
                <a:solidFill>
                  <a:schemeClr val="tx1">
                    <a:lumMod val="50000"/>
                    <a:lumOff val="50000"/>
                  </a:schemeClr>
                </a:solidFill>
                <a:latin typeface="Lato Light" pitchFamily="34" charset="0"/>
              </a:endParaRPr>
            </a:p>
            <a:p>
              <a:r>
                <a:rPr lang="en-US" sz="1400" smtClean="0">
                  <a:solidFill>
                    <a:schemeClr val="tx1">
                      <a:lumMod val="50000"/>
                      <a:lumOff val="50000"/>
                    </a:schemeClr>
                  </a:solidFill>
                  <a:latin typeface="Lato Light" pitchFamily="34" charset="0"/>
                </a:rPr>
                <a:t>5250 </a:t>
              </a:r>
              <a:r>
                <a:rPr lang="en-US" sz="1400">
                  <a:solidFill>
                    <a:schemeClr val="tx1">
                      <a:lumMod val="50000"/>
                      <a:lumOff val="50000"/>
                    </a:schemeClr>
                  </a:solidFill>
                  <a:latin typeface="Lato Light" pitchFamily="34" charset="0"/>
                </a:rPr>
                <a:t>East Terrace </a:t>
              </a:r>
              <a:r>
                <a:rPr lang="en-US" sz="1400" smtClean="0">
                  <a:solidFill>
                    <a:schemeClr val="tx1">
                      <a:lumMod val="50000"/>
                      <a:lumOff val="50000"/>
                    </a:schemeClr>
                  </a:solidFill>
                  <a:latin typeface="Lato Light" pitchFamily="34" charset="0"/>
                </a:rPr>
                <a:t>Drive</a:t>
              </a:r>
              <a:endParaRPr lang="hr-HR" sz="1400" smtClean="0">
                <a:solidFill>
                  <a:schemeClr val="tx1">
                    <a:lumMod val="50000"/>
                    <a:lumOff val="50000"/>
                  </a:schemeClr>
                </a:solidFill>
                <a:latin typeface="Lato Light" pitchFamily="34" charset="0"/>
              </a:endParaRPr>
            </a:p>
            <a:p>
              <a:r>
                <a:rPr lang="en-US" sz="1400" smtClean="0">
                  <a:solidFill>
                    <a:schemeClr val="tx1">
                      <a:lumMod val="50000"/>
                      <a:lumOff val="50000"/>
                    </a:schemeClr>
                  </a:solidFill>
                  <a:latin typeface="Lato Light" pitchFamily="34" charset="0"/>
                </a:rPr>
                <a:t>Suite </a:t>
              </a:r>
              <a:r>
                <a:rPr lang="en-US" sz="1400">
                  <a:solidFill>
                    <a:schemeClr val="tx1">
                      <a:lumMod val="50000"/>
                      <a:lumOff val="50000"/>
                    </a:schemeClr>
                  </a:solidFill>
                  <a:latin typeface="Lato Light" pitchFamily="34" charset="0"/>
                </a:rPr>
                <a:t>130</a:t>
              </a:r>
              <a:br>
                <a:rPr lang="en-US" sz="1400">
                  <a:solidFill>
                    <a:schemeClr val="tx1">
                      <a:lumMod val="50000"/>
                      <a:lumOff val="50000"/>
                    </a:schemeClr>
                  </a:solidFill>
                  <a:latin typeface="Lato Light" pitchFamily="34" charset="0"/>
                </a:rPr>
              </a:br>
              <a:r>
                <a:rPr lang="en-US" sz="1400">
                  <a:solidFill>
                    <a:schemeClr val="tx1">
                      <a:lumMod val="50000"/>
                      <a:lumOff val="50000"/>
                    </a:schemeClr>
                  </a:solidFill>
                  <a:latin typeface="Lato Light" pitchFamily="34" charset="0"/>
                </a:rPr>
                <a:t>Madison, WI 53718</a:t>
              </a:r>
            </a:p>
          </p:txBody>
        </p:sp>
        <p:grpSp>
          <p:nvGrpSpPr>
            <p:cNvPr id="20" name="Group 19"/>
            <p:cNvGrpSpPr/>
            <p:nvPr/>
          </p:nvGrpSpPr>
          <p:grpSpPr>
            <a:xfrm>
              <a:off x="314146" y="2954035"/>
              <a:ext cx="308400" cy="308400"/>
              <a:chOff x="4392616" y="2276872"/>
              <a:chExt cx="410936" cy="410936"/>
            </a:xfrm>
          </p:grpSpPr>
          <p:sp>
            <p:nvSpPr>
              <p:cNvPr id="16" name="Oval 15"/>
              <p:cNvSpPr/>
              <p:nvPr/>
            </p:nvSpPr>
            <p:spPr>
              <a:xfrm>
                <a:off x="4392616" y="2276872"/>
                <a:ext cx="410936" cy="410936"/>
              </a:xfrm>
              <a:prstGeom prst="ellipse">
                <a:avLst/>
              </a:prstGeom>
              <a:solidFill>
                <a:srgbClr val="00AEDB"/>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pic>
            <p:nvPicPr>
              <p:cNvPr id="17" name="Picture 16" descr="marker-white.png"/>
              <p:cNvPicPr>
                <a:picLocks noChangeAspect="1"/>
              </p:cNvPicPr>
              <p:nvPr/>
            </p:nvPicPr>
            <p:blipFill>
              <a:blip r:embed="rId3" cstate="print"/>
              <a:stretch>
                <a:fillRect/>
              </a:stretch>
            </p:blipFill>
            <p:spPr>
              <a:xfrm>
                <a:off x="4443884" y="2328710"/>
                <a:ext cx="308202" cy="308202"/>
              </a:xfrm>
              <a:prstGeom prst="rect">
                <a:avLst/>
              </a:prstGeom>
            </p:spPr>
          </p:pic>
        </p:grpSp>
      </p:grpSp>
      <p:grpSp>
        <p:nvGrpSpPr>
          <p:cNvPr id="26" name="Group 25"/>
          <p:cNvGrpSpPr/>
          <p:nvPr/>
        </p:nvGrpSpPr>
        <p:grpSpPr>
          <a:xfrm>
            <a:off x="353820" y="4084973"/>
            <a:ext cx="2344788" cy="1256988"/>
            <a:chOff x="353820" y="4084973"/>
            <a:chExt cx="2344788" cy="1256988"/>
          </a:xfrm>
        </p:grpSpPr>
        <p:sp>
          <p:nvSpPr>
            <p:cNvPr id="14" name="TextBox 13"/>
            <p:cNvSpPr txBox="1"/>
            <p:nvPr/>
          </p:nvSpPr>
          <p:spPr>
            <a:xfrm>
              <a:off x="755576" y="4110855"/>
              <a:ext cx="1943032" cy="1231106"/>
            </a:xfrm>
            <a:prstGeom prst="rect">
              <a:avLst/>
            </a:prstGeom>
            <a:noFill/>
          </p:spPr>
          <p:txBody>
            <a:bodyPr wrap="none" rtlCol="0">
              <a:spAutoFit/>
            </a:bodyPr>
            <a:lstStyle/>
            <a:p>
              <a:r>
                <a:rPr lang="en-US" sz="1400" b="1" cap="all" dirty="0">
                  <a:solidFill>
                    <a:schemeClr val="tx1">
                      <a:lumMod val="50000"/>
                      <a:lumOff val="50000"/>
                    </a:schemeClr>
                  </a:solidFill>
                  <a:latin typeface="Lato Light" pitchFamily="34" charset="0"/>
                </a:rPr>
                <a:t>MILWAUKEE</a:t>
              </a:r>
            </a:p>
            <a:p>
              <a:r>
                <a:rPr lang="en-US" sz="1400" dirty="0" smtClean="0">
                  <a:solidFill>
                    <a:schemeClr val="tx1">
                      <a:lumMod val="50000"/>
                      <a:lumOff val="50000"/>
                    </a:schemeClr>
                  </a:solidFill>
                  <a:latin typeface="Lato Light" pitchFamily="34" charset="0"/>
                </a:rPr>
                <a:t>2367 </a:t>
              </a:r>
              <a:r>
                <a:rPr lang="en-US" sz="1400" dirty="0">
                  <a:solidFill>
                    <a:schemeClr val="tx1">
                      <a:lumMod val="50000"/>
                      <a:lumOff val="50000"/>
                    </a:schemeClr>
                  </a:solidFill>
                  <a:latin typeface="Lato Light" pitchFamily="34" charset="0"/>
                </a:rPr>
                <a:t>N. Mayfair </a:t>
              </a:r>
              <a:r>
                <a:rPr lang="en-US" sz="1400" dirty="0" smtClean="0">
                  <a:solidFill>
                    <a:schemeClr val="tx1">
                      <a:lumMod val="50000"/>
                      <a:lumOff val="50000"/>
                    </a:schemeClr>
                  </a:solidFill>
                  <a:latin typeface="Lato Light" pitchFamily="34" charset="0"/>
                </a:rPr>
                <a:t>Road</a:t>
              </a:r>
              <a:endParaRPr lang="hr-HR" sz="1400" dirty="0" smtClean="0">
                <a:solidFill>
                  <a:schemeClr val="tx1">
                    <a:lumMod val="50000"/>
                    <a:lumOff val="50000"/>
                  </a:schemeClr>
                </a:solidFill>
                <a:latin typeface="Lato Light" pitchFamily="34" charset="0"/>
              </a:endParaRPr>
            </a:p>
            <a:p>
              <a:r>
                <a:rPr lang="en-US" sz="1400" dirty="0" smtClean="0">
                  <a:solidFill>
                    <a:schemeClr val="tx1">
                      <a:lumMod val="50000"/>
                      <a:lumOff val="50000"/>
                    </a:schemeClr>
                  </a:solidFill>
                  <a:latin typeface="Lato Light" pitchFamily="34" charset="0"/>
                </a:rPr>
                <a:t>Suite </a:t>
              </a:r>
              <a:r>
                <a:rPr lang="en-US" sz="1400" dirty="0">
                  <a:solidFill>
                    <a:schemeClr val="tx1">
                      <a:lumMod val="50000"/>
                      <a:lumOff val="50000"/>
                    </a:schemeClr>
                  </a:solidFill>
                  <a:latin typeface="Lato Light" pitchFamily="34" charset="0"/>
                </a:rPr>
                <a:t>200</a:t>
              </a:r>
              <a:br>
                <a:rPr lang="en-US" sz="1400" dirty="0">
                  <a:solidFill>
                    <a:schemeClr val="tx1">
                      <a:lumMod val="50000"/>
                      <a:lumOff val="50000"/>
                    </a:schemeClr>
                  </a:solidFill>
                  <a:latin typeface="Lato Light" pitchFamily="34" charset="0"/>
                </a:rPr>
              </a:br>
              <a:r>
                <a:rPr lang="en-US" sz="1400" dirty="0">
                  <a:solidFill>
                    <a:schemeClr val="tx1">
                      <a:lumMod val="50000"/>
                      <a:lumOff val="50000"/>
                    </a:schemeClr>
                  </a:solidFill>
                  <a:latin typeface="Lato Light" pitchFamily="34" charset="0"/>
                </a:rPr>
                <a:t>Wauwatosa, WI 53226</a:t>
              </a:r>
            </a:p>
            <a:p>
              <a:endParaRPr lang="en-US" dirty="0"/>
            </a:p>
          </p:txBody>
        </p:sp>
        <p:grpSp>
          <p:nvGrpSpPr>
            <p:cNvPr id="22" name="Group 21"/>
            <p:cNvGrpSpPr/>
            <p:nvPr/>
          </p:nvGrpSpPr>
          <p:grpSpPr>
            <a:xfrm>
              <a:off x="353820" y="4084973"/>
              <a:ext cx="308400" cy="308400"/>
              <a:chOff x="6336174" y="2322241"/>
              <a:chExt cx="410936" cy="410936"/>
            </a:xfrm>
          </p:grpSpPr>
          <p:sp>
            <p:nvSpPr>
              <p:cNvPr id="18" name="Oval 17"/>
              <p:cNvSpPr/>
              <p:nvPr/>
            </p:nvSpPr>
            <p:spPr>
              <a:xfrm>
                <a:off x="6336174" y="2322241"/>
                <a:ext cx="410936" cy="410936"/>
              </a:xfrm>
              <a:prstGeom prst="ellipse">
                <a:avLst/>
              </a:prstGeom>
              <a:solidFill>
                <a:srgbClr val="00AEDB"/>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pic>
            <p:nvPicPr>
              <p:cNvPr id="19" name="Picture 18" descr="marker-white.png"/>
              <p:cNvPicPr>
                <a:picLocks noChangeAspect="1"/>
              </p:cNvPicPr>
              <p:nvPr/>
            </p:nvPicPr>
            <p:blipFill>
              <a:blip r:embed="rId3" cstate="print"/>
              <a:stretch>
                <a:fillRect/>
              </a:stretch>
            </p:blipFill>
            <p:spPr>
              <a:xfrm>
                <a:off x="6387442" y="2374079"/>
                <a:ext cx="308202" cy="308202"/>
              </a:xfrm>
              <a:prstGeom prst="rect">
                <a:avLst/>
              </a:prstGeom>
            </p:spPr>
          </p:pic>
        </p:grpSp>
      </p:grpSp>
      <p:sp>
        <p:nvSpPr>
          <p:cNvPr id="28" name="TextBox 27"/>
          <p:cNvSpPr txBox="1"/>
          <p:nvPr/>
        </p:nvSpPr>
        <p:spPr>
          <a:xfrm>
            <a:off x="4932040" y="2992938"/>
            <a:ext cx="3744417" cy="830997"/>
          </a:xfrm>
          <a:prstGeom prst="rect">
            <a:avLst/>
          </a:prstGeom>
          <a:noFill/>
        </p:spPr>
        <p:txBody>
          <a:bodyPr wrap="square" rtlCol="0">
            <a:spAutoFit/>
          </a:bodyPr>
          <a:lstStyle/>
          <a:p>
            <a:pPr algn="r"/>
            <a:r>
              <a:rPr lang="hr-HR" sz="4800" smtClean="0">
                <a:solidFill>
                  <a:srgbClr val="00AEDB"/>
                </a:solidFill>
                <a:latin typeface="Bebas Neue" pitchFamily="34" charset="0"/>
              </a:rPr>
              <a:t>Thank you!</a:t>
            </a:r>
            <a:endParaRPr lang="en-US" sz="4800">
              <a:solidFill>
                <a:srgbClr val="00AEDB"/>
              </a:solidFill>
              <a:latin typeface="Bebas Neue" pitchFamily="34" charset="0"/>
            </a:endParaRPr>
          </a:p>
        </p:txBody>
      </p:sp>
      <p:pic>
        <p:nvPicPr>
          <p:cNvPr id="27" name="Picture 2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1520" y="226393"/>
            <a:ext cx="4474094" cy="1121571"/>
          </a:xfrm>
          <a:prstGeom prst="rect">
            <a:avLst/>
          </a:prstGeom>
        </p:spPr>
      </p:pic>
    </p:spTree>
    <p:extLst>
      <p:ext uri="{BB962C8B-B14F-4D97-AF65-F5344CB8AC3E}">
        <p14:creationId xmlns:p14="http://schemas.microsoft.com/office/powerpoint/2010/main" val="111693338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childTnLst>
                                </p:cTn>
                              </p:par>
                              <p:par>
                                <p:cTn id="7" presetID="21" presetClass="entr" presetSubtype="1" fill="hold" nodeType="withEffect">
                                  <p:stCondLst>
                                    <p:cond delay="0"/>
                                  </p:stCondLst>
                                  <p:childTnLst>
                                    <p:set>
                                      <p:cBhvr>
                                        <p:cTn id="8" dur="1" fill="hold">
                                          <p:stCondLst>
                                            <p:cond delay="0"/>
                                          </p:stCondLst>
                                        </p:cTn>
                                        <p:tgtEl>
                                          <p:spTgt spid="5"/>
                                        </p:tgtEl>
                                        <p:attrNameLst>
                                          <p:attrName>style.visibility</p:attrName>
                                        </p:attrNameLst>
                                      </p:cBhvr>
                                      <p:to>
                                        <p:strVal val="visible"/>
                                      </p:to>
                                    </p:set>
                                    <p:animEffect transition="in" filter="wheel(1)">
                                      <p:cBhvr>
                                        <p:cTn id="9" dur="2000"/>
                                        <p:tgtEl>
                                          <p:spTgt spid="5"/>
                                        </p:tgtEl>
                                      </p:cBhvr>
                                    </p:animEffect>
                                  </p:childTnLst>
                                </p:cTn>
                              </p:par>
                              <p:par>
                                <p:cTn id="10" presetID="22" presetClass="entr" presetSubtype="1" fill="hold" nodeType="with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wipe(up)">
                                      <p:cBhvr>
                                        <p:cTn id="12" dur="500"/>
                                        <p:tgtEl>
                                          <p:spTgt spid="27"/>
                                        </p:tgtEl>
                                      </p:cBhvr>
                                    </p:animEffect>
                                  </p:childTnLst>
                                </p:cTn>
                              </p:par>
                            </p:childTnLst>
                          </p:cTn>
                        </p:par>
                        <p:par>
                          <p:cTn id="13" fill="hold">
                            <p:stCondLst>
                              <p:cond delay="2000"/>
                            </p:stCondLst>
                            <p:childTnLst>
                              <p:par>
                                <p:cTn id="14" presetID="2" presetClass="entr" presetSubtype="4" fill="hold" nodeType="afterEffect">
                                  <p:stCondLst>
                                    <p:cond delay="0"/>
                                  </p:stCondLst>
                                  <p:childTnLst>
                                    <p:set>
                                      <p:cBhvr>
                                        <p:cTn id="15" dur="1" fill="hold">
                                          <p:stCondLst>
                                            <p:cond delay="0"/>
                                          </p:stCondLst>
                                        </p:cTn>
                                        <p:tgtEl>
                                          <p:spTgt spid="24"/>
                                        </p:tgtEl>
                                        <p:attrNameLst>
                                          <p:attrName>style.visibility</p:attrName>
                                        </p:attrNameLst>
                                      </p:cBhvr>
                                      <p:to>
                                        <p:strVal val="visible"/>
                                      </p:to>
                                    </p:set>
                                    <p:anim calcmode="lin" valueType="num">
                                      <p:cBhvr additive="base">
                                        <p:cTn id="16" dur="500" fill="hold"/>
                                        <p:tgtEl>
                                          <p:spTgt spid="24"/>
                                        </p:tgtEl>
                                        <p:attrNameLst>
                                          <p:attrName>ppt_x</p:attrName>
                                        </p:attrNameLst>
                                      </p:cBhvr>
                                      <p:tavLst>
                                        <p:tav tm="0">
                                          <p:val>
                                            <p:strVal val="#ppt_x"/>
                                          </p:val>
                                        </p:tav>
                                        <p:tav tm="100000">
                                          <p:val>
                                            <p:strVal val="#ppt_x"/>
                                          </p:val>
                                        </p:tav>
                                      </p:tavLst>
                                    </p:anim>
                                    <p:anim calcmode="lin" valueType="num">
                                      <p:cBhvr additive="base">
                                        <p:cTn id="17" dur="500" fill="hold"/>
                                        <p:tgtEl>
                                          <p:spTgt spid="24"/>
                                        </p:tgtEl>
                                        <p:attrNameLst>
                                          <p:attrName>ppt_y</p:attrName>
                                        </p:attrNameLst>
                                      </p:cBhvr>
                                      <p:tavLst>
                                        <p:tav tm="0">
                                          <p:val>
                                            <p:strVal val="1+#ppt_h/2"/>
                                          </p:val>
                                        </p:tav>
                                        <p:tav tm="100000">
                                          <p:val>
                                            <p:strVal val="#ppt_y"/>
                                          </p:val>
                                        </p:tav>
                                      </p:tavLst>
                                    </p:anim>
                                  </p:childTnLst>
                                </p:cTn>
                              </p:par>
                            </p:childTnLst>
                          </p:cTn>
                        </p:par>
                        <p:par>
                          <p:cTn id="18" fill="hold">
                            <p:stCondLst>
                              <p:cond delay="2500"/>
                            </p:stCondLst>
                            <p:childTnLst>
                              <p:par>
                                <p:cTn id="19" presetID="2" presetClass="entr" presetSubtype="4" fill="hold" nodeType="afterEffect">
                                  <p:stCondLst>
                                    <p:cond delay="0"/>
                                  </p:stCondLst>
                                  <p:childTnLst>
                                    <p:set>
                                      <p:cBhvr>
                                        <p:cTn id="20" dur="1" fill="hold">
                                          <p:stCondLst>
                                            <p:cond delay="0"/>
                                          </p:stCondLst>
                                        </p:cTn>
                                        <p:tgtEl>
                                          <p:spTgt spid="25"/>
                                        </p:tgtEl>
                                        <p:attrNameLst>
                                          <p:attrName>style.visibility</p:attrName>
                                        </p:attrNameLst>
                                      </p:cBhvr>
                                      <p:to>
                                        <p:strVal val="visible"/>
                                      </p:to>
                                    </p:set>
                                    <p:anim calcmode="lin" valueType="num">
                                      <p:cBhvr additive="base">
                                        <p:cTn id="21" dur="500" fill="hold"/>
                                        <p:tgtEl>
                                          <p:spTgt spid="25"/>
                                        </p:tgtEl>
                                        <p:attrNameLst>
                                          <p:attrName>ppt_x</p:attrName>
                                        </p:attrNameLst>
                                      </p:cBhvr>
                                      <p:tavLst>
                                        <p:tav tm="0">
                                          <p:val>
                                            <p:strVal val="#ppt_x"/>
                                          </p:val>
                                        </p:tav>
                                        <p:tav tm="100000">
                                          <p:val>
                                            <p:strVal val="#ppt_x"/>
                                          </p:val>
                                        </p:tav>
                                      </p:tavLst>
                                    </p:anim>
                                    <p:anim calcmode="lin" valueType="num">
                                      <p:cBhvr additive="base">
                                        <p:cTn id="22" dur="500" fill="hold"/>
                                        <p:tgtEl>
                                          <p:spTgt spid="25"/>
                                        </p:tgtEl>
                                        <p:attrNameLst>
                                          <p:attrName>ppt_y</p:attrName>
                                        </p:attrNameLst>
                                      </p:cBhvr>
                                      <p:tavLst>
                                        <p:tav tm="0">
                                          <p:val>
                                            <p:strVal val="1+#ppt_h/2"/>
                                          </p:val>
                                        </p:tav>
                                        <p:tav tm="100000">
                                          <p:val>
                                            <p:strVal val="#ppt_y"/>
                                          </p:val>
                                        </p:tav>
                                      </p:tavLst>
                                    </p:anim>
                                  </p:childTnLst>
                                </p:cTn>
                              </p:par>
                            </p:childTnLst>
                          </p:cTn>
                        </p:par>
                        <p:par>
                          <p:cTn id="23" fill="hold">
                            <p:stCondLst>
                              <p:cond delay="3000"/>
                            </p:stCondLst>
                            <p:childTnLst>
                              <p:par>
                                <p:cTn id="24" presetID="2" presetClass="entr" presetSubtype="4" fill="hold" nodeType="afterEffect">
                                  <p:stCondLst>
                                    <p:cond delay="0"/>
                                  </p:stCondLst>
                                  <p:childTnLst>
                                    <p:set>
                                      <p:cBhvr>
                                        <p:cTn id="25" dur="1" fill="hold">
                                          <p:stCondLst>
                                            <p:cond delay="0"/>
                                          </p:stCondLst>
                                        </p:cTn>
                                        <p:tgtEl>
                                          <p:spTgt spid="26"/>
                                        </p:tgtEl>
                                        <p:attrNameLst>
                                          <p:attrName>style.visibility</p:attrName>
                                        </p:attrNameLst>
                                      </p:cBhvr>
                                      <p:to>
                                        <p:strVal val="visible"/>
                                      </p:to>
                                    </p:set>
                                    <p:anim calcmode="lin" valueType="num">
                                      <p:cBhvr additive="base">
                                        <p:cTn id="26" dur="500" fill="hold"/>
                                        <p:tgtEl>
                                          <p:spTgt spid="26"/>
                                        </p:tgtEl>
                                        <p:attrNameLst>
                                          <p:attrName>ppt_x</p:attrName>
                                        </p:attrNameLst>
                                      </p:cBhvr>
                                      <p:tavLst>
                                        <p:tav tm="0">
                                          <p:val>
                                            <p:strVal val="#ppt_x"/>
                                          </p:val>
                                        </p:tav>
                                        <p:tav tm="100000">
                                          <p:val>
                                            <p:strVal val="#ppt_x"/>
                                          </p:val>
                                        </p:tav>
                                      </p:tavLst>
                                    </p:anim>
                                    <p:anim calcmode="lin" valueType="num">
                                      <p:cBhvr additive="base">
                                        <p:cTn id="27"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20072" y="4005064"/>
            <a:ext cx="5684271" cy="2221603"/>
          </a:xfrm>
          <a:prstGeom prst="rect">
            <a:avLst/>
          </a:prstGeom>
        </p:spPr>
      </p:pic>
      <p:sp>
        <p:nvSpPr>
          <p:cNvPr id="11" name="TextBox 10"/>
          <p:cNvSpPr txBox="1"/>
          <p:nvPr/>
        </p:nvSpPr>
        <p:spPr>
          <a:xfrm>
            <a:off x="285975" y="260648"/>
            <a:ext cx="4320480" cy="830997"/>
          </a:xfrm>
          <a:prstGeom prst="rect">
            <a:avLst/>
          </a:prstGeom>
          <a:noFill/>
        </p:spPr>
        <p:txBody>
          <a:bodyPr wrap="square" rtlCol="0">
            <a:spAutoFit/>
          </a:bodyPr>
          <a:lstStyle/>
          <a:p>
            <a:r>
              <a:rPr lang="hr-HR" sz="4800" smtClean="0">
                <a:solidFill>
                  <a:srgbClr val="00AEDB"/>
                </a:solidFill>
                <a:latin typeface="Bebas Neue" pitchFamily="34" charset="0"/>
              </a:rPr>
              <a:t>CLICK TO ADD TITLE</a:t>
            </a:r>
            <a:endParaRPr lang="en-US" sz="4800">
              <a:solidFill>
                <a:srgbClr val="00AEDB"/>
              </a:solidFill>
              <a:latin typeface="Bebas Neue" pitchFamily="34" charset="0"/>
            </a:endParaRPr>
          </a:p>
        </p:txBody>
      </p:sp>
      <p:sp>
        <p:nvSpPr>
          <p:cNvPr id="12" name="TextBox 11"/>
          <p:cNvSpPr txBox="1"/>
          <p:nvPr/>
        </p:nvSpPr>
        <p:spPr>
          <a:xfrm>
            <a:off x="323528" y="908720"/>
            <a:ext cx="3456384" cy="523220"/>
          </a:xfrm>
          <a:prstGeom prst="rect">
            <a:avLst/>
          </a:prstGeom>
          <a:noFill/>
        </p:spPr>
        <p:txBody>
          <a:bodyPr wrap="square" rtlCol="0">
            <a:spAutoFit/>
          </a:bodyPr>
          <a:lstStyle/>
          <a:p>
            <a:r>
              <a:rPr lang="hr-HR" sz="2800" smtClean="0">
                <a:solidFill>
                  <a:schemeClr val="tx1">
                    <a:lumMod val="65000"/>
                    <a:lumOff val="35000"/>
                  </a:schemeClr>
                </a:solidFill>
                <a:latin typeface="Bebas Neue" pitchFamily="34" charset="0"/>
                <a:ea typeface="Raleway" pitchFamily="2" charset="0"/>
              </a:rPr>
              <a:t>Click to add subtitle</a:t>
            </a:r>
            <a:endParaRPr lang="en-US" sz="2800">
              <a:solidFill>
                <a:schemeClr val="tx1">
                  <a:lumMod val="65000"/>
                  <a:lumOff val="35000"/>
                </a:schemeClr>
              </a:solidFill>
              <a:latin typeface="Bebas Neue" pitchFamily="34" charset="0"/>
              <a:ea typeface="Raleway" pitchFamily="2" charset="0"/>
            </a:endParaRPr>
          </a:p>
        </p:txBody>
      </p:sp>
      <p:sp>
        <p:nvSpPr>
          <p:cNvPr id="13" name="TextBox 12"/>
          <p:cNvSpPr txBox="1"/>
          <p:nvPr/>
        </p:nvSpPr>
        <p:spPr>
          <a:xfrm>
            <a:off x="323528" y="1857890"/>
            <a:ext cx="8568952" cy="2246769"/>
          </a:xfrm>
          <a:prstGeom prst="rect">
            <a:avLst/>
          </a:prstGeom>
          <a:noFill/>
        </p:spPr>
        <p:txBody>
          <a:bodyPr wrap="square" numCol="1" rtlCol="0">
            <a:spAutoFit/>
          </a:bodyPr>
          <a:lstStyle/>
          <a:p>
            <a:r>
              <a:rPr lang="en-US" sz="1400" smtClean="0">
                <a:solidFill>
                  <a:schemeClr val="tx1">
                    <a:lumMod val="50000"/>
                    <a:lumOff val="50000"/>
                  </a:schemeClr>
                </a:solidFill>
                <a:latin typeface="Lato-Light" pitchFamily="34" charset="0"/>
                <a:ea typeface="Raleway" pitchFamily="2" charset="0"/>
              </a:rPr>
              <a:t>Lorem ipsum dolor sit </a:t>
            </a:r>
            <a:r>
              <a:rPr lang="en-US" sz="1400" err="1" smtClean="0">
                <a:solidFill>
                  <a:schemeClr val="tx1">
                    <a:lumMod val="50000"/>
                    <a:lumOff val="50000"/>
                  </a:schemeClr>
                </a:solidFill>
                <a:latin typeface="Lato-Light" pitchFamily="34" charset="0"/>
                <a:ea typeface="Raleway" pitchFamily="2" charset="0"/>
              </a:rPr>
              <a:t>amet</a:t>
            </a:r>
            <a:r>
              <a:rPr lang="en-US" sz="1400" smtClean="0">
                <a:solidFill>
                  <a:schemeClr val="tx1">
                    <a:lumMod val="50000"/>
                    <a:lumOff val="50000"/>
                  </a:schemeClr>
                </a:solidFill>
                <a:latin typeface="Lato-Light" pitchFamily="34" charset="0"/>
                <a:ea typeface="Raleway" pitchFamily="2" charset="0"/>
              </a:rPr>
              <a:t>, </a:t>
            </a:r>
            <a:r>
              <a:rPr lang="en-US" sz="1400" err="1" smtClean="0">
                <a:solidFill>
                  <a:schemeClr val="tx1">
                    <a:lumMod val="50000"/>
                    <a:lumOff val="50000"/>
                  </a:schemeClr>
                </a:solidFill>
                <a:latin typeface="Lato-Light" pitchFamily="34" charset="0"/>
                <a:ea typeface="Raleway" pitchFamily="2" charset="0"/>
              </a:rPr>
              <a:t>consectetur</a:t>
            </a:r>
            <a:r>
              <a:rPr lang="en-US" sz="1400" smtClean="0">
                <a:solidFill>
                  <a:schemeClr val="tx1">
                    <a:lumMod val="50000"/>
                    <a:lumOff val="50000"/>
                  </a:schemeClr>
                </a:solidFill>
                <a:latin typeface="Lato-Light" pitchFamily="34" charset="0"/>
                <a:ea typeface="Raleway" pitchFamily="2" charset="0"/>
              </a:rPr>
              <a:t> </a:t>
            </a:r>
            <a:r>
              <a:rPr lang="en-US" sz="1400" err="1" smtClean="0">
                <a:solidFill>
                  <a:schemeClr val="tx1">
                    <a:lumMod val="50000"/>
                    <a:lumOff val="50000"/>
                  </a:schemeClr>
                </a:solidFill>
                <a:latin typeface="Lato-Light" pitchFamily="34" charset="0"/>
                <a:ea typeface="Raleway" pitchFamily="2" charset="0"/>
              </a:rPr>
              <a:t>adipiscing</a:t>
            </a:r>
            <a:r>
              <a:rPr lang="en-US" sz="1400" smtClean="0">
                <a:solidFill>
                  <a:schemeClr val="tx1">
                    <a:lumMod val="50000"/>
                    <a:lumOff val="50000"/>
                  </a:schemeClr>
                </a:solidFill>
                <a:latin typeface="Lato-Light" pitchFamily="34" charset="0"/>
                <a:ea typeface="Raleway" pitchFamily="2" charset="0"/>
              </a:rPr>
              <a:t> </a:t>
            </a:r>
            <a:r>
              <a:rPr lang="en-US" sz="1400" err="1" smtClean="0">
                <a:solidFill>
                  <a:schemeClr val="tx1">
                    <a:lumMod val="50000"/>
                    <a:lumOff val="50000"/>
                  </a:schemeClr>
                </a:solidFill>
                <a:latin typeface="Lato-Light" pitchFamily="34" charset="0"/>
                <a:ea typeface="Raleway" pitchFamily="2" charset="0"/>
              </a:rPr>
              <a:t>elit</a:t>
            </a:r>
            <a:r>
              <a:rPr lang="en-US" sz="1400" smtClean="0">
                <a:solidFill>
                  <a:schemeClr val="tx1">
                    <a:lumMod val="50000"/>
                    <a:lumOff val="50000"/>
                  </a:schemeClr>
                </a:solidFill>
                <a:latin typeface="Lato-Light" pitchFamily="34" charset="0"/>
                <a:ea typeface="Raleway" pitchFamily="2" charset="0"/>
              </a:rPr>
              <a:t>, </a:t>
            </a:r>
            <a:r>
              <a:rPr lang="en-US" sz="1400" err="1" smtClean="0">
                <a:solidFill>
                  <a:schemeClr val="tx1">
                    <a:lumMod val="50000"/>
                    <a:lumOff val="50000"/>
                  </a:schemeClr>
                </a:solidFill>
                <a:latin typeface="Lato-Light" pitchFamily="34" charset="0"/>
                <a:ea typeface="Raleway" pitchFamily="2" charset="0"/>
              </a:rPr>
              <a:t>sed</a:t>
            </a:r>
            <a:r>
              <a:rPr lang="en-US" sz="1400" smtClean="0">
                <a:solidFill>
                  <a:schemeClr val="tx1">
                    <a:lumMod val="50000"/>
                    <a:lumOff val="50000"/>
                  </a:schemeClr>
                </a:solidFill>
                <a:latin typeface="Lato-Light" pitchFamily="34" charset="0"/>
                <a:ea typeface="Raleway" pitchFamily="2" charset="0"/>
              </a:rPr>
              <a:t> do </a:t>
            </a:r>
            <a:r>
              <a:rPr lang="en-US" sz="1400" err="1" smtClean="0">
                <a:solidFill>
                  <a:schemeClr val="tx1">
                    <a:lumMod val="50000"/>
                    <a:lumOff val="50000"/>
                  </a:schemeClr>
                </a:solidFill>
                <a:latin typeface="Lato-Light" pitchFamily="34" charset="0"/>
                <a:ea typeface="Raleway" pitchFamily="2" charset="0"/>
              </a:rPr>
              <a:t>eiusmod</a:t>
            </a:r>
            <a:r>
              <a:rPr lang="en-US" sz="1400" smtClean="0">
                <a:solidFill>
                  <a:schemeClr val="tx1">
                    <a:lumMod val="50000"/>
                    <a:lumOff val="50000"/>
                  </a:schemeClr>
                </a:solidFill>
                <a:latin typeface="Lato-Light" pitchFamily="34" charset="0"/>
                <a:ea typeface="Raleway" pitchFamily="2" charset="0"/>
              </a:rPr>
              <a:t> </a:t>
            </a:r>
            <a:r>
              <a:rPr lang="en-US" sz="1400" err="1" smtClean="0">
                <a:solidFill>
                  <a:schemeClr val="tx1">
                    <a:lumMod val="50000"/>
                    <a:lumOff val="50000"/>
                  </a:schemeClr>
                </a:solidFill>
                <a:latin typeface="Lato-Light" pitchFamily="34" charset="0"/>
                <a:ea typeface="Raleway" pitchFamily="2" charset="0"/>
              </a:rPr>
              <a:t>tempor</a:t>
            </a:r>
            <a:r>
              <a:rPr lang="en-US" sz="1400" smtClean="0">
                <a:solidFill>
                  <a:schemeClr val="tx1">
                    <a:lumMod val="50000"/>
                    <a:lumOff val="50000"/>
                  </a:schemeClr>
                </a:solidFill>
                <a:latin typeface="Lato-Light" pitchFamily="34" charset="0"/>
                <a:ea typeface="Raleway" pitchFamily="2" charset="0"/>
              </a:rPr>
              <a:t> </a:t>
            </a:r>
            <a:r>
              <a:rPr lang="en-US" sz="1400" err="1" smtClean="0">
                <a:solidFill>
                  <a:schemeClr val="tx1">
                    <a:lumMod val="50000"/>
                    <a:lumOff val="50000"/>
                  </a:schemeClr>
                </a:solidFill>
                <a:latin typeface="Lato-Light" pitchFamily="34" charset="0"/>
                <a:ea typeface="Raleway" pitchFamily="2" charset="0"/>
              </a:rPr>
              <a:t>incididunt</a:t>
            </a:r>
            <a:r>
              <a:rPr lang="en-US" sz="1400" smtClean="0">
                <a:solidFill>
                  <a:schemeClr val="tx1">
                    <a:lumMod val="50000"/>
                    <a:lumOff val="50000"/>
                  </a:schemeClr>
                </a:solidFill>
                <a:latin typeface="Lato-Light" pitchFamily="34" charset="0"/>
                <a:ea typeface="Raleway" pitchFamily="2" charset="0"/>
              </a:rPr>
              <a:t> </a:t>
            </a:r>
            <a:r>
              <a:rPr lang="en-US" sz="1400" err="1" smtClean="0">
                <a:solidFill>
                  <a:schemeClr val="tx1">
                    <a:lumMod val="50000"/>
                    <a:lumOff val="50000"/>
                  </a:schemeClr>
                </a:solidFill>
                <a:latin typeface="Lato-Light" pitchFamily="34" charset="0"/>
                <a:ea typeface="Raleway" pitchFamily="2" charset="0"/>
              </a:rPr>
              <a:t>ut</a:t>
            </a:r>
            <a:r>
              <a:rPr lang="en-US" sz="1400" smtClean="0">
                <a:solidFill>
                  <a:schemeClr val="tx1">
                    <a:lumMod val="50000"/>
                    <a:lumOff val="50000"/>
                  </a:schemeClr>
                </a:solidFill>
                <a:latin typeface="Lato-Light" pitchFamily="34" charset="0"/>
                <a:ea typeface="Raleway" pitchFamily="2" charset="0"/>
              </a:rPr>
              <a:t> </a:t>
            </a:r>
            <a:r>
              <a:rPr lang="en-US" sz="1400" err="1" smtClean="0">
                <a:solidFill>
                  <a:schemeClr val="tx1">
                    <a:lumMod val="50000"/>
                    <a:lumOff val="50000"/>
                  </a:schemeClr>
                </a:solidFill>
                <a:latin typeface="Lato-Light" pitchFamily="34" charset="0"/>
                <a:ea typeface="Raleway" pitchFamily="2" charset="0"/>
              </a:rPr>
              <a:t>labore</a:t>
            </a:r>
            <a:r>
              <a:rPr lang="en-US" sz="1400" smtClean="0">
                <a:solidFill>
                  <a:schemeClr val="tx1">
                    <a:lumMod val="50000"/>
                    <a:lumOff val="50000"/>
                  </a:schemeClr>
                </a:solidFill>
                <a:latin typeface="Lato-Light" pitchFamily="34" charset="0"/>
                <a:ea typeface="Raleway" pitchFamily="2" charset="0"/>
              </a:rPr>
              <a:t> et </a:t>
            </a:r>
            <a:r>
              <a:rPr lang="en-US" sz="1400" err="1" smtClean="0">
                <a:solidFill>
                  <a:schemeClr val="tx1">
                    <a:lumMod val="50000"/>
                    <a:lumOff val="50000"/>
                  </a:schemeClr>
                </a:solidFill>
                <a:latin typeface="Lato-Light" pitchFamily="34" charset="0"/>
                <a:ea typeface="Raleway" pitchFamily="2" charset="0"/>
              </a:rPr>
              <a:t>dolore</a:t>
            </a:r>
            <a:r>
              <a:rPr lang="en-US" sz="1400" smtClean="0">
                <a:solidFill>
                  <a:schemeClr val="tx1">
                    <a:lumMod val="50000"/>
                    <a:lumOff val="50000"/>
                  </a:schemeClr>
                </a:solidFill>
                <a:latin typeface="Lato-Light" pitchFamily="34" charset="0"/>
                <a:ea typeface="Raleway" pitchFamily="2" charset="0"/>
              </a:rPr>
              <a:t> magna </a:t>
            </a:r>
            <a:r>
              <a:rPr lang="en-US" sz="1400" err="1" smtClean="0">
                <a:solidFill>
                  <a:schemeClr val="tx1">
                    <a:lumMod val="50000"/>
                    <a:lumOff val="50000"/>
                  </a:schemeClr>
                </a:solidFill>
                <a:latin typeface="Lato-Light" pitchFamily="34" charset="0"/>
                <a:ea typeface="Raleway" pitchFamily="2" charset="0"/>
              </a:rPr>
              <a:t>aliqua</a:t>
            </a:r>
            <a:r>
              <a:rPr lang="en-US" sz="1400" smtClean="0">
                <a:solidFill>
                  <a:schemeClr val="tx1">
                    <a:lumMod val="50000"/>
                    <a:lumOff val="50000"/>
                  </a:schemeClr>
                </a:solidFill>
                <a:latin typeface="Lato-Light" pitchFamily="34" charset="0"/>
                <a:ea typeface="Raleway" pitchFamily="2" charset="0"/>
              </a:rPr>
              <a:t>. </a:t>
            </a:r>
            <a:r>
              <a:rPr lang="en-US" sz="1400" err="1" smtClean="0">
                <a:solidFill>
                  <a:schemeClr val="tx1">
                    <a:lumMod val="50000"/>
                    <a:lumOff val="50000"/>
                  </a:schemeClr>
                </a:solidFill>
                <a:latin typeface="Lato-Light" pitchFamily="34" charset="0"/>
                <a:ea typeface="Raleway" pitchFamily="2" charset="0"/>
              </a:rPr>
              <a:t>Ut</a:t>
            </a:r>
            <a:r>
              <a:rPr lang="en-US" sz="1400" smtClean="0">
                <a:solidFill>
                  <a:schemeClr val="tx1">
                    <a:lumMod val="50000"/>
                    <a:lumOff val="50000"/>
                  </a:schemeClr>
                </a:solidFill>
                <a:latin typeface="Lato-Light" pitchFamily="34" charset="0"/>
                <a:ea typeface="Raleway" pitchFamily="2" charset="0"/>
              </a:rPr>
              <a:t> </a:t>
            </a:r>
            <a:r>
              <a:rPr lang="en-US" sz="1400" err="1" smtClean="0">
                <a:solidFill>
                  <a:schemeClr val="tx1">
                    <a:lumMod val="50000"/>
                    <a:lumOff val="50000"/>
                  </a:schemeClr>
                </a:solidFill>
                <a:latin typeface="Lato-Light" pitchFamily="34" charset="0"/>
                <a:ea typeface="Raleway" pitchFamily="2" charset="0"/>
              </a:rPr>
              <a:t>enim</a:t>
            </a:r>
            <a:r>
              <a:rPr lang="en-US" sz="1400" smtClean="0">
                <a:solidFill>
                  <a:schemeClr val="tx1">
                    <a:lumMod val="50000"/>
                    <a:lumOff val="50000"/>
                  </a:schemeClr>
                </a:solidFill>
                <a:latin typeface="Lato-Light" pitchFamily="34" charset="0"/>
                <a:ea typeface="Raleway" pitchFamily="2" charset="0"/>
              </a:rPr>
              <a:t> ad minim </a:t>
            </a:r>
            <a:r>
              <a:rPr lang="en-US" sz="1400" err="1" smtClean="0">
                <a:solidFill>
                  <a:schemeClr val="tx1">
                    <a:lumMod val="50000"/>
                    <a:lumOff val="50000"/>
                  </a:schemeClr>
                </a:solidFill>
                <a:latin typeface="Lato-Light" pitchFamily="34" charset="0"/>
                <a:ea typeface="Raleway" pitchFamily="2" charset="0"/>
              </a:rPr>
              <a:t>veniam</a:t>
            </a:r>
            <a:r>
              <a:rPr lang="en-US" sz="1400" smtClean="0">
                <a:solidFill>
                  <a:schemeClr val="tx1">
                    <a:lumMod val="50000"/>
                    <a:lumOff val="50000"/>
                  </a:schemeClr>
                </a:solidFill>
                <a:latin typeface="Lato-Light" pitchFamily="34" charset="0"/>
                <a:ea typeface="Raleway" pitchFamily="2" charset="0"/>
              </a:rPr>
              <a:t>, </a:t>
            </a:r>
            <a:r>
              <a:rPr lang="en-US" sz="1400" err="1" smtClean="0">
                <a:solidFill>
                  <a:schemeClr val="tx1">
                    <a:lumMod val="50000"/>
                    <a:lumOff val="50000"/>
                  </a:schemeClr>
                </a:solidFill>
                <a:latin typeface="Lato-Light" pitchFamily="34" charset="0"/>
                <a:ea typeface="Raleway" pitchFamily="2" charset="0"/>
              </a:rPr>
              <a:t>quis</a:t>
            </a:r>
            <a:r>
              <a:rPr lang="en-US" sz="1400" smtClean="0">
                <a:solidFill>
                  <a:schemeClr val="tx1">
                    <a:lumMod val="50000"/>
                    <a:lumOff val="50000"/>
                  </a:schemeClr>
                </a:solidFill>
                <a:latin typeface="Lato-Light" pitchFamily="34" charset="0"/>
                <a:ea typeface="Raleway" pitchFamily="2" charset="0"/>
              </a:rPr>
              <a:t> </a:t>
            </a:r>
            <a:r>
              <a:rPr lang="en-US" sz="1400" err="1" smtClean="0">
                <a:solidFill>
                  <a:schemeClr val="tx1">
                    <a:lumMod val="50000"/>
                    <a:lumOff val="50000"/>
                  </a:schemeClr>
                </a:solidFill>
                <a:latin typeface="Lato-Light" pitchFamily="34" charset="0"/>
                <a:ea typeface="Raleway" pitchFamily="2" charset="0"/>
              </a:rPr>
              <a:t>nostrud</a:t>
            </a:r>
            <a:r>
              <a:rPr lang="en-US" sz="1400" smtClean="0">
                <a:solidFill>
                  <a:schemeClr val="tx1">
                    <a:lumMod val="50000"/>
                    <a:lumOff val="50000"/>
                  </a:schemeClr>
                </a:solidFill>
                <a:latin typeface="Lato-Light" pitchFamily="34" charset="0"/>
                <a:ea typeface="Raleway" pitchFamily="2" charset="0"/>
              </a:rPr>
              <a:t> exercitation </a:t>
            </a:r>
            <a:r>
              <a:rPr lang="en-US" sz="1400" err="1" smtClean="0">
                <a:solidFill>
                  <a:schemeClr val="tx1">
                    <a:lumMod val="50000"/>
                    <a:lumOff val="50000"/>
                  </a:schemeClr>
                </a:solidFill>
                <a:latin typeface="Lato-Light" pitchFamily="34" charset="0"/>
                <a:ea typeface="Raleway" pitchFamily="2" charset="0"/>
              </a:rPr>
              <a:t>ullamco</a:t>
            </a:r>
            <a:r>
              <a:rPr lang="en-US" sz="1400" smtClean="0">
                <a:solidFill>
                  <a:schemeClr val="tx1">
                    <a:lumMod val="50000"/>
                    <a:lumOff val="50000"/>
                  </a:schemeClr>
                </a:solidFill>
                <a:latin typeface="Lato-Light" pitchFamily="34" charset="0"/>
                <a:ea typeface="Raleway" pitchFamily="2" charset="0"/>
              </a:rPr>
              <a:t> </a:t>
            </a:r>
            <a:r>
              <a:rPr lang="en-US" sz="1400" err="1" smtClean="0">
                <a:solidFill>
                  <a:schemeClr val="tx1">
                    <a:lumMod val="50000"/>
                    <a:lumOff val="50000"/>
                  </a:schemeClr>
                </a:solidFill>
                <a:latin typeface="Lato-Light" pitchFamily="34" charset="0"/>
                <a:ea typeface="Raleway" pitchFamily="2" charset="0"/>
              </a:rPr>
              <a:t>laboris</a:t>
            </a:r>
            <a:r>
              <a:rPr lang="en-US" sz="1400" smtClean="0">
                <a:solidFill>
                  <a:schemeClr val="tx1">
                    <a:lumMod val="50000"/>
                    <a:lumOff val="50000"/>
                  </a:schemeClr>
                </a:solidFill>
                <a:latin typeface="Lato-Light" pitchFamily="34" charset="0"/>
                <a:ea typeface="Raleway" pitchFamily="2" charset="0"/>
              </a:rPr>
              <a:t> nisi </a:t>
            </a:r>
            <a:r>
              <a:rPr lang="en-US" sz="1400" err="1" smtClean="0">
                <a:solidFill>
                  <a:schemeClr val="tx1">
                    <a:lumMod val="50000"/>
                    <a:lumOff val="50000"/>
                  </a:schemeClr>
                </a:solidFill>
                <a:latin typeface="Lato-Light" pitchFamily="34" charset="0"/>
                <a:ea typeface="Raleway" pitchFamily="2" charset="0"/>
              </a:rPr>
              <a:t>ut</a:t>
            </a:r>
            <a:r>
              <a:rPr lang="en-US" sz="1400" smtClean="0">
                <a:solidFill>
                  <a:schemeClr val="tx1">
                    <a:lumMod val="50000"/>
                    <a:lumOff val="50000"/>
                  </a:schemeClr>
                </a:solidFill>
                <a:latin typeface="Lato-Light" pitchFamily="34" charset="0"/>
                <a:ea typeface="Raleway" pitchFamily="2" charset="0"/>
              </a:rPr>
              <a:t> </a:t>
            </a:r>
            <a:r>
              <a:rPr lang="en-US" sz="1400" err="1" smtClean="0">
                <a:solidFill>
                  <a:schemeClr val="tx1">
                    <a:lumMod val="50000"/>
                    <a:lumOff val="50000"/>
                  </a:schemeClr>
                </a:solidFill>
                <a:latin typeface="Lato-Light" pitchFamily="34" charset="0"/>
                <a:ea typeface="Raleway" pitchFamily="2" charset="0"/>
              </a:rPr>
              <a:t>aliquip</a:t>
            </a:r>
            <a:r>
              <a:rPr lang="en-US" sz="1400" smtClean="0">
                <a:solidFill>
                  <a:schemeClr val="tx1">
                    <a:lumMod val="50000"/>
                    <a:lumOff val="50000"/>
                  </a:schemeClr>
                </a:solidFill>
                <a:latin typeface="Lato-Light" pitchFamily="34" charset="0"/>
                <a:ea typeface="Raleway" pitchFamily="2" charset="0"/>
              </a:rPr>
              <a:t> ex </a:t>
            </a:r>
            <a:r>
              <a:rPr lang="en-US" sz="1400" err="1" smtClean="0">
                <a:solidFill>
                  <a:schemeClr val="tx1">
                    <a:lumMod val="50000"/>
                    <a:lumOff val="50000"/>
                  </a:schemeClr>
                </a:solidFill>
                <a:latin typeface="Lato-Light" pitchFamily="34" charset="0"/>
                <a:ea typeface="Raleway" pitchFamily="2" charset="0"/>
              </a:rPr>
              <a:t>ea</a:t>
            </a:r>
            <a:r>
              <a:rPr lang="en-US" sz="1400" smtClean="0">
                <a:solidFill>
                  <a:schemeClr val="tx1">
                    <a:lumMod val="50000"/>
                    <a:lumOff val="50000"/>
                  </a:schemeClr>
                </a:solidFill>
                <a:latin typeface="Lato-Light" pitchFamily="34" charset="0"/>
                <a:ea typeface="Raleway" pitchFamily="2" charset="0"/>
              </a:rPr>
              <a:t> </a:t>
            </a:r>
            <a:r>
              <a:rPr lang="en-US" sz="1400" err="1" smtClean="0">
                <a:solidFill>
                  <a:schemeClr val="tx1">
                    <a:lumMod val="50000"/>
                    <a:lumOff val="50000"/>
                  </a:schemeClr>
                </a:solidFill>
                <a:latin typeface="Lato-Light" pitchFamily="34" charset="0"/>
                <a:ea typeface="Raleway" pitchFamily="2" charset="0"/>
              </a:rPr>
              <a:t>commodo</a:t>
            </a:r>
            <a:r>
              <a:rPr lang="en-US" sz="1400" smtClean="0">
                <a:solidFill>
                  <a:schemeClr val="tx1">
                    <a:lumMod val="50000"/>
                    <a:lumOff val="50000"/>
                  </a:schemeClr>
                </a:solidFill>
                <a:latin typeface="Lato-Light" pitchFamily="34" charset="0"/>
                <a:ea typeface="Raleway" pitchFamily="2" charset="0"/>
              </a:rPr>
              <a:t> consequat</a:t>
            </a:r>
            <a:r>
              <a:rPr lang="hr-HR" sz="1400" smtClean="0">
                <a:solidFill>
                  <a:schemeClr val="tx1">
                    <a:lumMod val="50000"/>
                    <a:lumOff val="50000"/>
                  </a:schemeClr>
                </a:solidFill>
                <a:latin typeface="Lato-Light" pitchFamily="34" charset="0"/>
                <a:ea typeface="Raleway" pitchFamily="2" charset="0"/>
              </a:rPr>
              <a:t>:</a:t>
            </a:r>
          </a:p>
          <a:p>
            <a:endParaRPr lang="hr-HR" sz="1400">
              <a:solidFill>
                <a:schemeClr val="tx1">
                  <a:lumMod val="50000"/>
                  <a:lumOff val="50000"/>
                </a:schemeClr>
              </a:solidFill>
              <a:latin typeface="Lato-Light" pitchFamily="34" charset="0"/>
              <a:ea typeface="Raleway" pitchFamily="2" charset="0"/>
            </a:endParaRPr>
          </a:p>
          <a:p>
            <a:pPr marL="285750" indent="-285750">
              <a:lnSpc>
                <a:spcPct val="150000"/>
              </a:lnSpc>
              <a:buBlip>
                <a:blip r:embed="rId3"/>
              </a:buBlip>
            </a:pPr>
            <a:r>
              <a:rPr lang="hr-HR" sz="1400" smtClean="0">
                <a:solidFill>
                  <a:schemeClr val="tx1">
                    <a:lumMod val="50000"/>
                    <a:lumOff val="50000"/>
                  </a:schemeClr>
                </a:solidFill>
                <a:latin typeface="Lato-Light" pitchFamily="34" charset="0"/>
                <a:ea typeface="Raleway" pitchFamily="2" charset="0"/>
              </a:rPr>
              <a:t>d</a:t>
            </a:r>
            <a:r>
              <a:rPr lang="en-US" sz="1400" smtClean="0">
                <a:solidFill>
                  <a:schemeClr val="tx1">
                    <a:lumMod val="50000"/>
                    <a:lumOff val="50000"/>
                  </a:schemeClr>
                </a:solidFill>
                <a:latin typeface="Lato-Light" pitchFamily="34" charset="0"/>
                <a:ea typeface="Raleway" pitchFamily="2" charset="0"/>
              </a:rPr>
              <a:t>uis </a:t>
            </a:r>
            <a:r>
              <a:rPr lang="en-US" sz="1400" err="1" smtClean="0">
                <a:solidFill>
                  <a:schemeClr val="tx1">
                    <a:lumMod val="50000"/>
                    <a:lumOff val="50000"/>
                  </a:schemeClr>
                </a:solidFill>
                <a:latin typeface="Lato-Light" pitchFamily="34" charset="0"/>
                <a:ea typeface="Raleway" pitchFamily="2" charset="0"/>
              </a:rPr>
              <a:t>aute</a:t>
            </a:r>
            <a:r>
              <a:rPr lang="en-US" sz="1400" smtClean="0">
                <a:solidFill>
                  <a:schemeClr val="tx1">
                    <a:lumMod val="50000"/>
                    <a:lumOff val="50000"/>
                  </a:schemeClr>
                </a:solidFill>
                <a:latin typeface="Lato-Light" pitchFamily="34" charset="0"/>
                <a:ea typeface="Raleway" pitchFamily="2" charset="0"/>
              </a:rPr>
              <a:t> </a:t>
            </a:r>
            <a:r>
              <a:rPr lang="en-US" sz="1400" err="1" smtClean="0">
                <a:solidFill>
                  <a:schemeClr val="tx1">
                    <a:lumMod val="50000"/>
                    <a:lumOff val="50000"/>
                  </a:schemeClr>
                </a:solidFill>
                <a:latin typeface="Lato-Light" pitchFamily="34" charset="0"/>
                <a:ea typeface="Raleway" pitchFamily="2" charset="0"/>
              </a:rPr>
              <a:t>irure</a:t>
            </a:r>
            <a:r>
              <a:rPr lang="en-US" sz="1400" smtClean="0">
                <a:solidFill>
                  <a:schemeClr val="tx1">
                    <a:lumMod val="50000"/>
                    <a:lumOff val="50000"/>
                  </a:schemeClr>
                </a:solidFill>
                <a:latin typeface="Lato-Light" pitchFamily="34" charset="0"/>
                <a:ea typeface="Raleway" pitchFamily="2" charset="0"/>
              </a:rPr>
              <a:t> dolor in reprehenderit</a:t>
            </a:r>
            <a:endParaRPr lang="hr-HR" sz="1400">
              <a:solidFill>
                <a:schemeClr val="tx1">
                  <a:lumMod val="50000"/>
                  <a:lumOff val="50000"/>
                </a:schemeClr>
              </a:solidFill>
              <a:latin typeface="Lato-Light" pitchFamily="34" charset="0"/>
              <a:ea typeface="Raleway" pitchFamily="2" charset="0"/>
            </a:endParaRPr>
          </a:p>
          <a:p>
            <a:pPr marL="285750" indent="-285750">
              <a:lnSpc>
                <a:spcPct val="150000"/>
              </a:lnSpc>
              <a:buBlip>
                <a:blip r:embed="rId3"/>
              </a:buBlip>
            </a:pPr>
            <a:r>
              <a:rPr lang="en-US" sz="1400" smtClean="0">
                <a:solidFill>
                  <a:schemeClr val="tx1">
                    <a:lumMod val="50000"/>
                    <a:lumOff val="50000"/>
                  </a:schemeClr>
                </a:solidFill>
                <a:latin typeface="Lato-Light" pitchFamily="34" charset="0"/>
                <a:ea typeface="Raleway" pitchFamily="2" charset="0"/>
              </a:rPr>
              <a:t>in </a:t>
            </a:r>
            <a:r>
              <a:rPr lang="en-US" sz="1400" err="1" smtClean="0">
                <a:solidFill>
                  <a:schemeClr val="tx1">
                    <a:lumMod val="50000"/>
                    <a:lumOff val="50000"/>
                  </a:schemeClr>
                </a:solidFill>
                <a:latin typeface="Lato-Light" pitchFamily="34" charset="0"/>
                <a:ea typeface="Raleway" pitchFamily="2" charset="0"/>
              </a:rPr>
              <a:t>voluptate</a:t>
            </a:r>
            <a:r>
              <a:rPr lang="en-US" sz="1400" smtClean="0">
                <a:solidFill>
                  <a:schemeClr val="tx1">
                    <a:lumMod val="50000"/>
                    <a:lumOff val="50000"/>
                  </a:schemeClr>
                </a:solidFill>
                <a:latin typeface="Lato-Light" pitchFamily="34" charset="0"/>
                <a:ea typeface="Raleway" pitchFamily="2" charset="0"/>
              </a:rPr>
              <a:t> </a:t>
            </a:r>
            <a:r>
              <a:rPr lang="en-US" sz="1400" err="1" smtClean="0">
                <a:solidFill>
                  <a:schemeClr val="tx1">
                    <a:lumMod val="50000"/>
                    <a:lumOff val="50000"/>
                  </a:schemeClr>
                </a:solidFill>
                <a:latin typeface="Lato-Light" pitchFamily="34" charset="0"/>
                <a:ea typeface="Raleway" pitchFamily="2" charset="0"/>
              </a:rPr>
              <a:t>velit</a:t>
            </a:r>
            <a:r>
              <a:rPr lang="en-US" sz="1400" smtClean="0">
                <a:solidFill>
                  <a:schemeClr val="tx1">
                    <a:lumMod val="50000"/>
                    <a:lumOff val="50000"/>
                  </a:schemeClr>
                </a:solidFill>
                <a:latin typeface="Lato-Light" pitchFamily="34" charset="0"/>
                <a:ea typeface="Raleway" pitchFamily="2" charset="0"/>
              </a:rPr>
              <a:t> </a:t>
            </a:r>
            <a:r>
              <a:rPr lang="en-US" sz="1400" err="1" smtClean="0">
                <a:solidFill>
                  <a:schemeClr val="tx1">
                    <a:lumMod val="50000"/>
                    <a:lumOff val="50000"/>
                  </a:schemeClr>
                </a:solidFill>
                <a:latin typeface="Lato-Light" pitchFamily="34" charset="0"/>
                <a:ea typeface="Raleway" pitchFamily="2" charset="0"/>
              </a:rPr>
              <a:t>esse</a:t>
            </a:r>
            <a:r>
              <a:rPr lang="en-US" sz="1400" smtClean="0">
                <a:solidFill>
                  <a:schemeClr val="tx1">
                    <a:lumMod val="50000"/>
                    <a:lumOff val="50000"/>
                  </a:schemeClr>
                </a:solidFill>
                <a:latin typeface="Lato-Light" pitchFamily="34" charset="0"/>
                <a:ea typeface="Raleway" pitchFamily="2" charset="0"/>
              </a:rPr>
              <a:t> </a:t>
            </a:r>
            <a:r>
              <a:rPr lang="en-US" sz="1400" err="1" smtClean="0">
                <a:solidFill>
                  <a:schemeClr val="tx1">
                    <a:lumMod val="50000"/>
                    <a:lumOff val="50000"/>
                  </a:schemeClr>
                </a:solidFill>
                <a:latin typeface="Lato-Light" pitchFamily="34" charset="0"/>
                <a:ea typeface="Raleway" pitchFamily="2" charset="0"/>
              </a:rPr>
              <a:t>cillum</a:t>
            </a:r>
            <a:r>
              <a:rPr lang="en-US" sz="1400" smtClean="0">
                <a:solidFill>
                  <a:schemeClr val="tx1">
                    <a:lumMod val="50000"/>
                    <a:lumOff val="50000"/>
                  </a:schemeClr>
                </a:solidFill>
                <a:latin typeface="Lato-Light" pitchFamily="34" charset="0"/>
                <a:ea typeface="Raleway" pitchFamily="2" charset="0"/>
              </a:rPr>
              <a:t> </a:t>
            </a:r>
            <a:r>
              <a:rPr lang="en-US" sz="1400" err="1" smtClean="0">
                <a:solidFill>
                  <a:schemeClr val="tx1">
                    <a:lumMod val="50000"/>
                    <a:lumOff val="50000"/>
                  </a:schemeClr>
                </a:solidFill>
                <a:latin typeface="Lato-Light" pitchFamily="34" charset="0"/>
                <a:ea typeface="Raleway" pitchFamily="2" charset="0"/>
              </a:rPr>
              <a:t>dolore</a:t>
            </a:r>
            <a:r>
              <a:rPr lang="en-US" sz="1400" smtClean="0">
                <a:solidFill>
                  <a:schemeClr val="tx1">
                    <a:lumMod val="50000"/>
                    <a:lumOff val="50000"/>
                  </a:schemeClr>
                </a:solidFill>
                <a:latin typeface="Lato-Light" pitchFamily="34" charset="0"/>
                <a:ea typeface="Raleway" pitchFamily="2" charset="0"/>
              </a:rPr>
              <a:t> </a:t>
            </a:r>
            <a:r>
              <a:rPr lang="en-US" sz="1400" err="1" smtClean="0">
                <a:solidFill>
                  <a:schemeClr val="tx1">
                    <a:lumMod val="50000"/>
                    <a:lumOff val="50000"/>
                  </a:schemeClr>
                </a:solidFill>
                <a:latin typeface="Lato-Light" pitchFamily="34" charset="0"/>
                <a:ea typeface="Raleway" pitchFamily="2" charset="0"/>
              </a:rPr>
              <a:t>eu</a:t>
            </a:r>
            <a:r>
              <a:rPr lang="en-US" sz="1400" smtClean="0">
                <a:solidFill>
                  <a:schemeClr val="tx1">
                    <a:lumMod val="50000"/>
                    <a:lumOff val="50000"/>
                  </a:schemeClr>
                </a:solidFill>
                <a:latin typeface="Lato-Light" pitchFamily="34" charset="0"/>
                <a:ea typeface="Raleway" pitchFamily="2" charset="0"/>
              </a:rPr>
              <a:t> </a:t>
            </a:r>
            <a:r>
              <a:rPr lang="en-US" sz="1400" err="1" smtClean="0">
                <a:solidFill>
                  <a:schemeClr val="tx1">
                    <a:lumMod val="50000"/>
                    <a:lumOff val="50000"/>
                  </a:schemeClr>
                </a:solidFill>
                <a:latin typeface="Lato-Light" pitchFamily="34" charset="0"/>
                <a:ea typeface="Raleway" pitchFamily="2" charset="0"/>
              </a:rPr>
              <a:t>fugiat</a:t>
            </a:r>
            <a:r>
              <a:rPr lang="en-US" sz="1400" smtClean="0">
                <a:solidFill>
                  <a:schemeClr val="tx1">
                    <a:lumMod val="50000"/>
                    <a:lumOff val="50000"/>
                  </a:schemeClr>
                </a:solidFill>
                <a:latin typeface="Lato-Light" pitchFamily="34" charset="0"/>
                <a:ea typeface="Raleway" pitchFamily="2" charset="0"/>
              </a:rPr>
              <a:t> </a:t>
            </a:r>
            <a:r>
              <a:rPr lang="en-US" sz="1400" err="1" smtClean="0">
                <a:solidFill>
                  <a:schemeClr val="tx1">
                    <a:lumMod val="50000"/>
                    <a:lumOff val="50000"/>
                  </a:schemeClr>
                </a:solidFill>
                <a:latin typeface="Lato-Light" pitchFamily="34" charset="0"/>
                <a:ea typeface="Raleway" pitchFamily="2" charset="0"/>
              </a:rPr>
              <a:t>nulla</a:t>
            </a:r>
            <a:r>
              <a:rPr lang="en-US" sz="1400" smtClean="0">
                <a:solidFill>
                  <a:schemeClr val="tx1">
                    <a:lumMod val="50000"/>
                    <a:lumOff val="50000"/>
                  </a:schemeClr>
                </a:solidFill>
                <a:latin typeface="Lato-Light" pitchFamily="34" charset="0"/>
                <a:ea typeface="Raleway" pitchFamily="2" charset="0"/>
              </a:rPr>
              <a:t> pariatur</a:t>
            </a:r>
            <a:endParaRPr lang="hr-HR" sz="1400" smtClean="0">
              <a:solidFill>
                <a:schemeClr val="tx1">
                  <a:lumMod val="50000"/>
                  <a:lumOff val="50000"/>
                </a:schemeClr>
              </a:solidFill>
              <a:latin typeface="Lato-Light" pitchFamily="34" charset="0"/>
              <a:ea typeface="Raleway" pitchFamily="2" charset="0"/>
            </a:endParaRPr>
          </a:p>
          <a:p>
            <a:pPr marL="285750" indent="-285750">
              <a:lnSpc>
                <a:spcPct val="150000"/>
              </a:lnSpc>
              <a:buBlip>
                <a:blip r:embed="rId3"/>
              </a:buBlip>
            </a:pPr>
            <a:r>
              <a:rPr lang="hr-HR" sz="1400" smtClean="0">
                <a:solidFill>
                  <a:schemeClr val="tx1">
                    <a:lumMod val="50000"/>
                    <a:lumOff val="50000"/>
                  </a:schemeClr>
                </a:solidFill>
                <a:latin typeface="Lato-Light" pitchFamily="34" charset="0"/>
                <a:ea typeface="Raleway" pitchFamily="2" charset="0"/>
              </a:rPr>
              <a:t>e</a:t>
            </a:r>
            <a:r>
              <a:rPr lang="en-US" sz="1400" smtClean="0">
                <a:solidFill>
                  <a:schemeClr val="tx1">
                    <a:lumMod val="50000"/>
                    <a:lumOff val="50000"/>
                  </a:schemeClr>
                </a:solidFill>
                <a:latin typeface="Lato-Light" pitchFamily="34" charset="0"/>
                <a:ea typeface="Raleway" pitchFamily="2" charset="0"/>
              </a:rPr>
              <a:t>xcepteur </a:t>
            </a:r>
            <a:r>
              <a:rPr lang="en-US" sz="1400" err="1" smtClean="0">
                <a:solidFill>
                  <a:schemeClr val="tx1">
                    <a:lumMod val="50000"/>
                    <a:lumOff val="50000"/>
                  </a:schemeClr>
                </a:solidFill>
                <a:latin typeface="Lato-Light" pitchFamily="34" charset="0"/>
                <a:ea typeface="Raleway" pitchFamily="2" charset="0"/>
              </a:rPr>
              <a:t>sint</a:t>
            </a:r>
            <a:r>
              <a:rPr lang="en-US" sz="1400" smtClean="0">
                <a:solidFill>
                  <a:schemeClr val="tx1">
                    <a:lumMod val="50000"/>
                    <a:lumOff val="50000"/>
                  </a:schemeClr>
                </a:solidFill>
                <a:latin typeface="Lato-Light" pitchFamily="34" charset="0"/>
                <a:ea typeface="Raleway" pitchFamily="2" charset="0"/>
              </a:rPr>
              <a:t> </a:t>
            </a:r>
            <a:r>
              <a:rPr lang="en-US" sz="1400" err="1" smtClean="0">
                <a:solidFill>
                  <a:schemeClr val="tx1">
                    <a:lumMod val="50000"/>
                    <a:lumOff val="50000"/>
                  </a:schemeClr>
                </a:solidFill>
                <a:latin typeface="Lato-Light" pitchFamily="34" charset="0"/>
                <a:ea typeface="Raleway" pitchFamily="2" charset="0"/>
              </a:rPr>
              <a:t>occaecat</a:t>
            </a:r>
            <a:r>
              <a:rPr lang="en-US" sz="1400" smtClean="0">
                <a:solidFill>
                  <a:schemeClr val="tx1">
                    <a:lumMod val="50000"/>
                    <a:lumOff val="50000"/>
                  </a:schemeClr>
                </a:solidFill>
                <a:latin typeface="Lato-Light" pitchFamily="34" charset="0"/>
                <a:ea typeface="Raleway" pitchFamily="2" charset="0"/>
              </a:rPr>
              <a:t> </a:t>
            </a:r>
            <a:r>
              <a:rPr lang="en-US" sz="1400" err="1" smtClean="0">
                <a:solidFill>
                  <a:schemeClr val="tx1">
                    <a:lumMod val="50000"/>
                    <a:lumOff val="50000"/>
                  </a:schemeClr>
                </a:solidFill>
                <a:latin typeface="Lato-Light" pitchFamily="34" charset="0"/>
                <a:ea typeface="Raleway" pitchFamily="2" charset="0"/>
              </a:rPr>
              <a:t>cupidatat</a:t>
            </a:r>
            <a:r>
              <a:rPr lang="en-US" sz="1400" smtClean="0">
                <a:solidFill>
                  <a:schemeClr val="tx1">
                    <a:lumMod val="50000"/>
                    <a:lumOff val="50000"/>
                  </a:schemeClr>
                </a:solidFill>
                <a:latin typeface="Lato-Light" pitchFamily="34" charset="0"/>
                <a:ea typeface="Raleway" pitchFamily="2" charset="0"/>
              </a:rPr>
              <a:t> non proident</a:t>
            </a:r>
            <a:endParaRPr lang="hr-HR" sz="1400">
              <a:solidFill>
                <a:schemeClr val="tx1">
                  <a:lumMod val="50000"/>
                  <a:lumOff val="50000"/>
                </a:schemeClr>
              </a:solidFill>
              <a:latin typeface="Lato-Light" pitchFamily="34" charset="0"/>
              <a:ea typeface="Raleway" pitchFamily="2" charset="0"/>
            </a:endParaRPr>
          </a:p>
          <a:p>
            <a:pPr marL="285750" indent="-285750">
              <a:lnSpc>
                <a:spcPct val="150000"/>
              </a:lnSpc>
              <a:buBlip>
                <a:blip r:embed="rId3"/>
              </a:buBlip>
            </a:pPr>
            <a:r>
              <a:rPr lang="en-US" sz="1400" smtClean="0">
                <a:solidFill>
                  <a:schemeClr val="tx1">
                    <a:lumMod val="50000"/>
                    <a:lumOff val="50000"/>
                  </a:schemeClr>
                </a:solidFill>
                <a:latin typeface="Lato-Light" pitchFamily="34" charset="0"/>
                <a:ea typeface="Raleway" pitchFamily="2" charset="0"/>
              </a:rPr>
              <a:t>sunt in culpa qui </a:t>
            </a:r>
            <a:r>
              <a:rPr lang="en-US" sz="1400" err="1" smtClean="0">
                <a:solidFill>
                  <a:schemeClr val="tx1">
                    <a:lumMod val="50000"/>
                    <a:lumOff val="50000"/>
                  </a:schemeClr>
                </a:solidFill>
                <a:latin typeface="Lato-Light" pitchFamily="34" charset="0"/>
                <a:ea typeface="Raleway" pitchFamily="2" charset="0"/>
              </a:rPr>
              <a:t>officia</a:t>
            </a:r>
            <a:r>
              <a:rPr lang="en-US" sz="1400" smtClean="0">
                <a:solidFill>
                  <a:schemeClr val="tx1">
                    <a:lumMod val="50000"/>
                    <a:lumOff val="50000"/>
                  </a:schemeClr>
                </a:solidFill>
                <a:latin typeface="Lato-Light" pitchFamily="34" charset="0"/>
                <a:ea typeface="Raleway" pitchFamily="2" charset="0"/>
              </a:rPr>
              <a:t> </a:t>
            </a:r>
            <a:r>
              <a:rPr lang="en-US" sz="1400" err="1" smtClean="0">
                <a:solidFill>
                  <a:schemeClr val="tx1">
                    <a:lumMod val="50000"/>
                    <a:lumOff val="50000"/>
                  </a:schemeClr>
                </a:solidFill>
                <a:latin typeface="Lato-Light" pitchFamily="34" charset="0"/>
                <a:ea typeface="Raleway" pitchFamily="2" charset="0"/>
              </a:rPr>
              <a:t>deserunt</a:t>
            </a:r>
            <a:r>
              <a:rPr lang="en-US" sz="1400" smtClean="0">
                <a:solidFill>
                  <a:schemeClr val="tx1">
                    <a:lumMod val="50000"/>
                    <a:lumOff val="50000"/>
                  </a:schemeClr>
                </a:solidFill>
                <a:latin typeface="Lato-Light" pitchFamily="34" charset="0"/>
                <a:ea typeface="Raleway" pitchFamily="2" charset="0"/>
              </a:rPr>
              <a:t> </a:t>
            </a:r>
            <a:r>
              <a:rPr lang="en-US" sz="1400" err="1" smtClean="0">
                <a:solidFill>
                  <a:schemeClr val="tx1">
                    <a:lumMod val="50000"/>
                    <a:lumOff val="50000"/>
                  </a:schemeClr>
                </a:solidFill>
                <a:latin typeface="Lato-Light" pitchFamily="34" charset="0"/>
                <a:ea typeface="Raleway" pitchFamily="2" charset="0"/>
              </a:rPr>
              <a:t>mollit</a:t>
            </a:r>
            <a:r>
              <a:rPr lang="en-US" sz="1400" smtClean="0">
                <a:solidFill>
                  <a:schemeClr val="tx1">
                    <a:lumMod val="50000"/>
                    <a:lumOff val="50000"/>
                  </a:schemeClr>
                </a:solidFill>
                <a:latin typeface="Lato-Light" pitchFamily="34" charset="0"/>
                <a:ea typeface="Raleway" pitchFamily="2" charset="0"/>
              </a:rPr>
              <a:t> </a:t>
            </a:r>
            <a:r>
              <a:rPr lang="en-US" sz="1400" err="1" smtClean="0">
                <a:solidFill>
                  <a:schemeClr val="tx1">
                    <a:lumMod val="50000"/>
                    <a:lumOff val="50000"/>
                  </a:schemeClr>
                </a:solidFill>
                <a:latin typeface="Lato-Light" pitchFamily="34" charset="0"/>
                <a:ea typeface="Raleway" pitchFamily="2" charset="0"/>
              </a:rPr>
              <a:t>anim</a:t>
            </a:r>
            <a:r>
              <a:rPr lang="en-US" sz="1400" smtClean="0">
                <a:solidFill>
                  <a:schemeClr val="tx1">
                    <a:lumMod val="50000"/>
                    <a:lumOff val="50000"/>
                  </a:schemeClr>
                </a:solidFill>
                <a:latin typeface="Lato-Light" pitchFamily="34" charset="0"/>
                <a:ea typeface="Raleway" pitchFamily="2" charset="0"/>
              </a:rPr>
              <a:t> id </a:t>
            </a:r>
            <a:r>
              <a:rPr lang="en-US" sz="1400" err="1" smtClean="0">
                <a:solidFill>
                  <a:schemeClr val="tx1">
                    <a:lumMod val="50000"/>
                    <a:lumOff val="50000"/>
                  </a:schemeClr>
                </a:solidFill>
                <a:latin typeface="Lato-Light" pitchFamily="34" charset="0"/>
                <a:ea typeface="Raleway" pitchFamily="2" charset="0"/>
              </a:rPr>
              <a:t>est</a:t>
            </a:r>
            <a:r>
              <a:rPr lang="en-US" sz="1400" smtClean="0">
                <a:solidFill>
                  <a:schemeClr val="tx1">
                    <a:lumMod val="50000"/>
                    <a:lumOff val="50000"/>
                  </a:schemeClr>
                </a:solidFill>
                <a:latin typeface="Lato-Light" pitchFamily="34" charset="0"/>
                <a:ea typeface="Raleway" pitchFamily="2" charset="0"/>
              </a:rPr>
              <a:t> laborum</a:t>
            </a:r>
            <a:endParaRPr lang="en-US" sz="1400">
              <a:solidFill>
                <a:schemeClr val="tx1">
                  <a:lumMod val="50000"/>
                  <a:lumOff val="50000"/>
                </a:schemeClr>
              </a:solidFill>
              <a:latin typeface="Lato-Light" pitchFamily="34" charset="0"/>
              <a:ea typeface="Raleway" pitchFamily="2" charset="0"/>
            </a:endParaRPr>
          </a:p>
        </p:txBody>
      </p:sp>
    </p:spTree>
    <p:extLst>
      <p:ext uri="{BB962C8B-B14F-4D97-AF65-F5344CB8AC3E}">
        <p14:creationId xmlns:p14="http://schemas.microsoft.com/office/powerpoint/2010/main" val="279002393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13">
                                            <p:txEl>
                                              <p:pRg st="0" end="0"/>
                                            </p:txEl>
                                          </p:spTgt>
                                        </p:tgtEl>
                                        <p:attrNameLst>
                                          <p:attrName>style.visibility</p:attrName>
                                        </p:attrNameLst>
                                      </p:cBhvr>
                                      <p:to>
                                        <p:strVal val="visible"/>
                                      </p:to>
                                    </p:set>
                                    <p:anim calcmode="lin" valueType="num">
                                      <p:cBhvr additive="base">
                                        <p:cTn id="12" dur="500" fill="hold"/>
                                        <p:tgtEl>
                                          <p:spTgt spid="13">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1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13">
                                            <p:txEl>
                                              <p:pRg st="2" end="2"/>
                                            </p:txEl>
                                          </p:spTgt>
                                        </p:tgtEl>
                                        <p:attrNameLst>
                                          <p:attrName>style.visibility</p:attrName>
                                        </p:attrNameLst>
                                      </p:cBhvr>
                                      <p:to>
                                        <p:strVal val="visible"/>
                                      </p:to>
                                    </p:set>
                                    <p:anim calcmode="lin" valueType="num">
                                      <p:cBhvr additive="base">
                                        <p:cTn id="18" dur="500" fill="hold"/>
                                        <p:tgtEl>
                                          <p:spTgt spid="13">
                                            <p:txEl>
                                              <p:pRg st="2" end="2"/>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1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13">
                                            <p:txEl>
                                              <p:pRg st="3" end="3"/>
                                            </p:txEl>
                                          </p:spTgt>
                                        </p:tgtEl>
                                        <p:attrNameLst>
                                          <p:attrName>style.visibility</p:attrName>
                                        </p:attrNameLst>
                                      </p:cBhvr>
                                      <p:to>
                                        <p:strVal val="visible"/>
                                      </p:to>
                                    </p:set>
                                    <p:anim calcmode="lin" valueType="num">
                                      <p:cBhvr additive="base">
                                        <p:cTn id="24" dur="500" fill="hold"/>
                                        <p:tgtEl>
                                          <p:spTgt spid="13">
                                            <p:txEl>
                                              <p:pRg st="3" end="3"/>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1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13">
                                            <p:txEl>
                                              <p:pRg st="4" end="4"/>
                                            </p:txEl>
                                          </p:spTgt>
                                        </p:tgtEl>
                                        <p:attrNameLst>
                                          <p:attrName>style.visibility</p:attrName>
                                        </p:attrNameLst>
                                      </p:cBhvr>
                                      <p:to>
                                        <p:strVal val="visible"/>
                                      </p:to>
                                    </p:set>
                                    <p:anim calcmode="lin" valueType="num">
                                      <p:cBhvr additive="base">
                                        <p:cTn id="30" dur="500" fill="hold"/>
                                        <p:tgtEl>
                                          <p:spTgt spid="13">
                                            <p:txEl>
                                              <p:pRg st="4" end="4"/>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1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grpId="0" nodeType="clickEffect">
                                  <p:stCondLst>
                                    <p:cond delay="0"/>
                                  </p:stCondLst>
                                  <p:childTnLst>
                                    <p:set>
                                      <p:cBhvr>
                                        <p:cTn id="35" dur="1" fill="hold">
                                          <p:stCondLst>
                                            <p:cond delay="0"/>
                                          </p:stCondLst>
                                        </p:cTn>
                                        <p:tgtEl>
                                          <p:spTgt spid="13">
                                            <p:txEl>
                                              <p:pRg st="5" end="5"/>
                                            </p:txEl>
                                          </p:spTgt>
                                        </p:tgtEl>
                                        <p:attrNameLst>
                                          <p:attrName>style.visibility</p:attrName>
                                        </p:attrNameLst>
                                      </p:cBhvr>
                                      <p:to>
                                        <p:strVal val="visible"/>
                                      </p:to>
                                    </p:set>
                                    <p:anim calcmode="lin" valueType="num">
                                      <p:cBhvr additive="base">
                                        <p:cTn id="36" dur="500" fill="hold"/>
                                        <p:tgtEl>
                                          <p:spTgt spid="13">
                                            <p:txEl>
                                              <p:pRg st="5" end="5"/>
                                            </p:txEl>
                                          </p:spTgt>
                                        </p:tgtEl>
                                        <p:attrNameLst>
                                          <p:attrName>ppt_x</p:attrName>
                                        </p:attrNameLst>
                                      </p:cBhvr>
                                      <p:tavLst>
                                        <p:tav tm="0">
                                          <p:val>
                                            <p:strVal val="#ppt_x"/>
                                          </p:val>
                                        </p:tav>
                                        <p:tav tm="100000">
                                          <p:val>
                                            <p:strVal val="#ppt_x"/>
                                          </p:val>
                                        </p:tav>
                                      </p:tavLst>
                                    </p:anim>
                                    <p:anim calcmode="lin" valueType="num">
                                      <p:cBhvr additive="base">
                                        <p:cTn id="37" dur="500" fill="hold"/>
                                        <p:tgtEl>
                                          <p:spTgt spid="1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699792" y="44624"/>
            <a:ext cx="3744417" cy="830997"/>
          </a:xfrm>
          <a:prstGeom prst="rect">
            <a:avLst/>
          </a:prstGeom>
          <a:noFill/>
        </p:spPr>
        <p:txBody>
          <a:bodyPr wrap="square" rtlCol="0">
            <a:spAutoFit/>
          </a:bodyPr>
          <a:lstStyle/>
          <a:p>
            <a:r>
              <a:rPr lang="hr-HR" sz="4800" smtClean="0">
                <a:solidFill>
                  <a:srgbClr val="00AEDB"/>
                </a:solidFill>
                <a:latin typeface="Bebas Neue" pitchFamily="34" charset="0"/>
              </a:rPr>
              <a:t>CLICK TO ADD TITLE</a:t>
            </a:r>
            <a:endParaRPr lang="en-US" sz="4800">
              <a:solidFill>
                <a:srgbClr val="00AEDB"/>
              </a:solidFill>
              <a:latin typeface="Bebas Neue" pitchFamily="34" charset="0"/>
            </a:endParaRPr>
          </a:p>
        </p:txBody>
      </p:sp>
      <p:sp>
        <p:nvSpPr>
          <p:cNvPr id="7" name="TextBox 6"/>
          <p:cNvSpPr txBox="1"/>
          <p:nvPr/>
        </p:nvSpPr>
        <p:spPr>
          <a:xfrm>
            <a:off x="3239925" y="673532"/>
            <a:ext cx="2700227" cy="523220"/>
          </a:xfrm>
          <a:prstGeom prst="rect">
            <a:avLst/>
          </a:prstGeom>
          <a:noFill/>
        </p:spPr>
        <p:txBody>
          <a:bodyPr wrap="square" rtlCol="0">
            <a:spAutoFit/>
          </a:bodyPr>
          <a:lstStyle/>
          <a:p>
            <a:r>
              <a:rPr lang="hr-HR" sz="2800" smtClean="0">
                <a:solidFill>
                  <a:schemeClr val="tx1">
                    <a:lumMod val="65000"/>
                    <a:lumOff val="35000"/>
                  </a:schemeClr>
                </a:solidFill>
                <a:latin typeface="Bebas Neue" pitchFamily="34" charset="0"/>
                <a:ea typeface="Raleway" pitchFamily="2" charset="0"/>
              </a:rPr>
              <a:t>Click to add subtitle</a:t>
            </a:r>
            <a:endParaRPr lang="en-US" sz="2800">
              <a:solidFill>
                <a:schemeClr val="tx1">
                  <a:lumMod val="65000"/>
                  <a:lumOff val="35000"/>
                </a:schemeClr>
              </a:solidFill>
              <a:latin typeface="Bebas Neue" pitchFamily="34" charset="0"/>
              <a:ea typeface="Raleway" pitchFamily="2" charset="0"/>
            </a:endParaRPr>
          </a:p>
        </p:txBody>
      </p:sp>
      <p:sp>
        <p:nvSpPr>
          <p:cNvPr id="8" name="TextBox 7"/>
          <p:cNvSpPr txBox="1"/>
          <p:nvPr/>
        </p:nvSpPr>
        <p:spPr>
          <a:xfrm>
            <a:off x="323528" y="5589240"/>
            <a:ext cx="8568952" cy="738664"/>
          </a:xfrm>
          <a:prstGeom prst="rect">
            <a:avLst/>
          </a:prstGeom>
          <a:noFill/>
        </p:spPr>
        <p:txBody>
          <a:bodyPr wrap="square" numCol="1" rtlCol="0">
            <a:spAutoFit/>
          </a:bodyPr>
          <a:lstStyle/>
          <a:p>
            <a:r>
              <a:rPr lang="en-US" sz="1400" smtClean="0">
                <a:solidFill>
                  <a:schemeClr val="tx1">
                    <a:lumMod val="50000"/>
                    <a:lumOff val="50000"/>
                  </a:schemeClr>
                </a:solidFill>
                <a:latin typeface="Lato Light" pitchFamily="34" charset="0"/>
                <a:ea typeface="Raleway" pitchFamily="2" charset="0"/>
              </a:rPr>
              <a:t>Lorem ipsum dolor sit </a:t>
            </a:r>
            <a:r>
              <a:rPr lang="en-US" sz="1400" err="1" smtClean="0">
                <a:solidFill>
                  <a:schemeClr val="tx1">
                    <a:lumMod val="50000"/>
                    <a:lumOff val="50000"/>
                  </a:schemeClr>
                </a:solidFill>
                <a:latin typeface="Lato Light" pitchFamily="34" charset="0"/>
                <a:ea typeface="Raleway" pitchFamily="2" charset="0"/>
              </a:rPr>
              <a:t>amet</a:t>
            </a:r>
            <a:r>
              <a:rPr lang="en-US" sz="1400" smtClean="0">
                <a:solidFill>
                  <a:schemeClr val="tx1">
                    <a:lumMod val="50000"/>
                    <a:lumOff val="50000"/>
                  </a:schemeClr>
                </a:solidFill>
                <a:latin typeface="Lato Light" pitchFamily="34" charset="0"/>
                <a:ea typeface="Raleway" pitchFamily="2" charset="0"/>
              </a:rPr>
              <a:t>, </a:t>
            </a:r>
            <a:r>
              <a:rPr lang="en-US" sz="1400" err="1" smtClean="0">
                <a:solidFill>
                  <a:schemeClr val="tx1">
                    <a:lumMod val="50000"/>
                    <a:lumOff val="50000"/>
                  </a:schemeClr>
                </a:solidFill>
                <a:latin typeface="Lato Light" pitchFamily="34" charset="0"/>
                <a:ea typeface="Raleway" pitchFamily="2" charset="0"/>
              </a:rPr>
              <a:t>consectetur</a:t>
            </a:r>
            <a:r>
              <a:rPr lang="en-US" sz="1400" smtClean="0">
                <a:solidFill>
                  <a:schemeClr val="tx1">
                    <a:lumMod val="50000"/>
                    <a:lumOff val="50000"/>
                  </a:schemeClr>
                </a:solidFill>
                <a:latin typeface="Lato Light" pitchFamily="34" charset="0"/>
                <a:ea typeface="Raleway" pitchFamily="2" charset="0"/>
              </a:rPr>
              <a:t> </a:t>
            </a:r>
            <a:r>
              <a:rPr lang="en-US" sz="1400" err="1" smtClean="0">
                <a:solidFill>
                  <a:schemeClr val="tx1">
                    <a:lumMod val="50000"/>
                    <a:lumOff val="50000"/>
                  </a:schemeClr>
                </a:solidFill>
                <a:latin typeface="Lato Light" pitchFamily="34" charset="0"/>
                <a:ea typeface="Raleway" pitchFamily="2" charset="0"/>
              </a:rPr>
              <a:t>adipiscing</a:t>
            </a:r>
            <a:r>
              <a:rPr lang="en-US" sz="1400" smtClean="0">
                <a:solidFill>
                  <a:schemeClr val="tx1">
                    <a:lumMod val="50000"/>
                    <a:lumOff val="50000"/>
                  </a:schemeClr>
                </a:solidFill>
                <a:latin typeface="Lato Light" pitchFamily="34" charset="0"/>
                <a:ea typeface="Raleway" pitchFamily="2" charset="0"/>
              </a:rPr>
              <a:t> </a:t>
            </a:r>
            <a:r>
              <a:rPr lang="en-US" sz="1400" err="1" smtClean="0">
                <a:solidFill>
                  <a:schemeClr val="tx1">
                    <a:lumMod val="50000"/>
                    <a:lumOff val="50000"/>
                  </a:schemeClr>
                </a:solidFill>
                <a:latin typeface="Lato Light" pitchFamily="34" charset="0"/>
                <a:ea typeface="Raleway" pitchFamily="2" charset="0"/>
              </a:rPr>
              <a:t>elit</a:t>
            </a:r>
            <a:r>
              <a:rPr lang="en-US" sz="1400" smtClean="0">
                <a:solidFill>
                  <a:schemeClr val="tx1">
                    <a:lumMod val="50000"/>
                    <a:lumOff val="50000"/>
                  </a:schemeClr>
                </a:solidFill>
                <a:latin typeface="Lato Light" pitchFamily="34" charset="0"/>
                <a:ea typeface="Raleway" pitchFamily="2" charset="0"/>
              </a:rPr>
              <a:t>, </a:t>
            </a:r>
            <a:r>
              <a:rPr lang="en-US" sz="1400" err="1" smtClean="0">
                <a:solidFill>
                  <a:schemeClr val="tx1">
                    <a:lumMod val="50000"/>
                    <a:lumOff val="50000"/>
                  </a:schemeClr>
                </a:solidFill>
                <a:latin typeface="Lato Light" pitchFamily="34" charset="0"/>
                <a:ea typeface="Raleway" pitchFamily="2" charset="0"/>
              </a:rPr>
              <a:t>sed</a:t>
            </a:r>
            <a:r>
              <a:rPr lang="en-US" sz="1400" smtClean="0">
                <a:solidFill>
                  <a:schemeClr val="tx1">
                    <a:lumMod val="50000"/>
                    <a:lumOff val="50000"/>
                  </a:schemeClr>
                </a:solidFill>
                <a:latin typeface="Lato Light" pitchFamily="34" charset="0"/>
                <a:ea typeface="Raleway" pitchFamily="2" charset="0"/>
              </a:rPr>
              <a:t> do </a:t>
            </a:r>
            <a:r>
              <a:rPr lang="en-US" sz="1400" err="1" smtClean="0">
                <a:solidFill>
                  <a:schemeClr val="tx1">
                    <a:lumMod val="50000"/>
                    <a:lumOff val="50000"/>
                  </a:schemeClr>
                </a:solidFill>
                <a:latin typeface="Lato Light" pitchFamily="34" charset="0"/>
                <a:ea typeface="Raleway" pitchFamily="2" charset="0"/>
              </a:rPr>
              <a:t>eiusmod</a:t>
            </a:r>
            <a:r>
              <a:rPr lang="en-US" sz="1400" smtClean="0">
                <a:solidFill>
                  <a:schemeClr val="tx1">
                    <a:lumMod val="50000"/>
                    <a:lumOff val="50000"/>
                  </a:schemeClr>
                </a:solidFill>
                <a:latin typeface="Lato Light" pitchFamily="34" charset="0"/>
                <a:ea typeface="Raleway" pitchFamily="2" charset="0"/>
              </a:rPr>
              <a:t> </a:t>
            </a:r>
            <a:r>
              <a:rPr lang="en-US" sz="1400" err="1" smtClean="0">
                <a:solidFill>
                  <a:schemeClr val="tx1">
                    <a:lumMod val="50000"/>
                    <a:lumOff val="50000"/>
                  </a:schemeClr>
                </a:solidFill>
                <a:latin typeface="Lato Light" pitchFamily="34" charset="0"/>
                <a:ea typeface="Raleway" pitchFamily="2" charset="0"/>
              </a:rPr>
              <a:t>tempor</a:t>
            </a:r>
            <a:r>
              <a:rPr lang="en-US" sz="1400" smtClean="0">
                <a:solidFill>
                  <a:schemeClr val="tx1">
                    <a:lumMod val="50000"/>
                    <a:lumOff val="50000"/>
                  </a:schemeClr>
                </a:solidFill>
                <a:latin typeface="Lato Light" pitchFamily="34" charset="0"/>
                <a:ea typeface="Raleway" pitchFamily="2" charset="0"/>
              </a:rPr>
              <a:t> </a:t>
            </a:r>
            <a:r>
              <a:rPr lang="en-US" sz="1400" err="1" smtClean="0">
                <a:solidFill>
                  <a:schemeClr val="tx1">
                    <a:lumMod val="50000"/>
                    <a:lumOff val="50000"/>
                  </a:schemeClr>
                </a:solidFill>
                <a:latin typeface="Lato Light" pitchFamily="34" charset="0"/>
                <a:ea typeface="Raleway" pitchFamily="2" charset="0"/>
              </a:rPr>
              <a:t>incididunt</a:t>
            </a:r>
            <a:r>
              <a:rPr lang="en-US" sz="1400" smtClean="0">
                <a:solidFill>
                  <a:schemeClr val="tx1">
                    <a:lumMod val="50000"/>
                    <a:lumOff val="50000"/>
                  </a:schemeClr>
                </a:solidFill>
                <a:latin typeface="Lato Light" pitchFamily="34" charset="0"/>
                <a:ea typeface="Raleway" pitchFamily="2" charset="0"/>
              </a:rPr>
              <a:t> </a:t>
            </a:r>
            <a:r>
              <a:rPr lang="en-US" sz="1400" err="1" smtClean="0">
                <a:solidFill>
                  <a:schemeClr val="tx1">
                    <a:lumMod val="50000"/>
                    <a:lumOff val="50000"/>
                  </a:schemeClr>
                </a:solidFill>
                <a:latin typeface="Lato Light" pitchFamily="34" charset="0"/>
                <a:ea typeface="Raleway" pitchFamily="2" charset="0"/>
              </a:rPr>
              <a:t>ut</a:t>
            </a:r>
            <a:r>
              <a:rPr lang="en-US" sz="1400" smtClean="0">
                <a:solidFill>
                  <a:schemeClr val="tx1">
                    <a:lumMod val="50000"/>
                    <a:lumOff val="50000"/>
                  </a:schemeClr>
                </a:solidFill>
                <a:latin typeface="Lato Light" pitchFamily="34" charset="0"/>
                <a:ea typeface="Raleway" pitchFamily="2" charset="0"/>
              </a:rPr>
              <a:t> </a:t>
            </a:r>
            <a:r>
              <a:rPr lang="en-US" sz="1400" err="1" smtClean="0">
                <a:solidFill>
                  <a:schemeClr val="tx1">
                    <a:lumMod val="50000"/>
                    <a:lumOff val="50000"/>
                  </a:schemeClr>
                </a:solidFill>
                <a:latin typeface="Lato Light" pitchFamily="34" charset="0"/>
                <a:ea typeface="Raleway" pitchFamily="2" charset="0"/>
              </a:rPr>
              <a:t>labore</a:t>
            </a:r>
            <a:r>
              <a:rPr lang="en-US" sz="1400" smtClean="0">
                <a:solidFill>
                  <a:schemeClr val="tx1">
                    <a:lumMod val="50000"/>
                    <a:lumOff val="50000"/>
                  </a:schemeClr>
                </a:solidFill>
                <a:latin typeface="Lato Light" pitchFamily="34" charset="0"/>
                <a:ea typeface="Raleway" pitchFamily="2" charset="0"/>
              </a:rPr>
              <a:t> et </a:t>
            </a:r>
            <a:r>
              <a:rPr lang="en-US" sz="1400" err="1" smtClean="0">
                <a:solidFill>
                  <a:schemeClr val="tx1">
                    <a:lumMod val="50000"/>
                    <a:lumOff val="50000"/>
                  </a:schemeClr>
                </a:solidFill>
                <a:latin typeface="Lato Light" pitchFamily="34" charset="0"/>
                <a:ea typeface="Raleway" pitchFamily="2" charset="0"/>
              </a:rPr>
              <a:t>dolore</a:t>
            </a:r>
            <a:r>
              <a:rPr lang="en-US" sz="1400" smtClean="0">
                <a:solidFill>
                  <a:schemeClr val="tx1">
                    <a:lumMod val="50000"/>
                    <a:lumOff val="50000"/>
                  </a:schemeClr>
                </a:solidFill>
                <a:latin typeface="Lato Light" pitchFamily="34" charset="0"/>
                <a:ea typeface="Raleway" pitchFamily="2" charset="0"/>
              </a:rPr>
              <a:t> magna </a:t>
            </a:r>
            <a:r>
              <a:rPr lang="en-US" sz="1400" err="1" smtClean="0">
                <a:solidFill>
                  <a:schemeClr val="tx1">
                    <a:lumMod val="50000"/>
                    <a:lumOff val="50000"/>
                  </a:schemeClr>
                </a:solidFill>
                <a:latin typeface="Lato Light" pitchFamily="34" charset="0"/>
                <a:ea typeface="Raleway" pitchFamily="2" charset="0"/>
              </a:rPr>
              <a:t>aliqua</a:t>
            </a:r>
            <a:r>
              <a:rPr lang="en-US" sz="1400" smtClean="0">
                <a:solidFill>
                  <a:schemeClr val="tx1">
                    <a:lumMod val="50000"/>
                    <a:lumOff val="50000"/>
                  </a:schemeClr>
                </a:solidFill>
                <a:latin typeface="Lato Light" pitchFamily="34" charset="0"/>
                <a:ea typeface="Raleway" pitchFamily="2" charset="0"/>
              </a:rPr>
              <a:t>. </a:t>
            </a:r>
            <a:r>
              <a:rPr lang="en-US" sz="1400" err="1" smtClean="0">
                <a:solidFill>
                  <a:schemeClr val="tx1">
                    <a:lumMod val="50000"/>
                    <a:lumOff val="50000"/>
                  </a:schemeClr>
                </a:solidFill>
                <a:latin typeface="Lato Light" pitchFamily="34" charset="0"/>
                <a:ea typeface="Raleway" pitchFamily="2" charset="0"/>
              </a:rPr>
              <a:t>Ut</a:t>
            </a:r>
            <a:r>
              <a:rPr lang="en-US" sz="1400" smtClean="0">
                <a:solidFill>
                  <a:schemeClr val="tx1">
                    <a:lumMod val="50000"/>
                    <a:lumOff val="50000"/>
                  </a:schemeClr>
                </a:solidFill>
                <a:latin typeface="Lato Light" pitchFamily="34" charset="0"/>
                <a:ea typeface="Raleway" pitchFamily="2" charset="0"/>
              </a:rPr>
              <a:t> </a:t>
            </a:r>
            <a:r>
              <a:rPr lang="en-US" sz="1400" err="1" smtClean="0">
                <a:solidFill>
                  <a:schemeClr val="tx1">
                    <a:lumMod val="50000"/>
                    <a:lumOff val="50000"/>
                  </a:schemeClr>
                </a:solidFill>
                <a:latin typeface="Lato Light" pitchFamily="34" charset="0"/>
                <a:ea typeface="Raleway" pitchFamily="2" charset="0"/>
              </a:rPr>
              <a:t>enim</a:t>
            </a:r>
            <a:r>
              <a:rPr lang="en-US" sz="1400" smtClean="0">
                <a:solidFill>
                  <a:schemeClr val="tx1">
                    <a:lumMod val="50000"/>
                    <a:lumOff val="50000"/>
                  </a:schemeClr>
                </a:solidFill>
                <a:latin typeface="Lato Light" pitchFamily="34" charset="0"/>
                <a:ea typeface="Raleway" pitchFamily="2" charset="0"/>
              </a:rPr>
              <a:t> ad minim </a:t>
            </a:r>
            <a:r>
              <a:rPr lang="en-US" sz="1400" err="1" smtClean="0">
                <a:solidFill>
                  <a:schemeClr val="tx1">
                    <a:lumMod val="50000"/>
                    <a:lumOff val="50000"/>
                  </a:schemeClr>
                </a:solidFill>
                <a:latin typeface="Lato Light" pitchFamily="34" charset="0"/>
                <a:ea typeface="Raleway" pitchFamily="2" charset="0"/>
              </a:rPr>
              <a:t>veniam</a:t>
            </a:r>
            <a:r>
              <a:rPr lang="en-US" sz="1400" smtClean="0">
                <a:solidFill>
                  <a:schemeClr val="tx1">
                    <a:lumMod val="50000"/>
                    <a:lumOff val="50000"/>
                  </a:schemeClr>
                </a:solidFill>
                <a:latin typeface="Lato Light" pitchFamily="34" charset="0"/>
                <a:ea typeface="Raleway" pitchFamily="2" charset="0"/>
              </a:rPr>
              <a:t>, </a:t>
            </a:r>
            <a:r>
              <a:rPr lang="en-US" sz="1400" err="1" smtClean="0">
                <a:solidFill>
                  <a:schemeClr val="tx1">
                    <a:lumMod val="50000"/>
                    <a:lumOff val="50000"/>
                  </a:schemeClr>
                </a:solidFill>
                <a:latin typeface="Lato Light" pitchFamily="34" charset="0"/>
                <a:ea typeface="Raleway" pitchFamily="2" charset="0"/>
              </a:rPr>
              <a:t>quis</a:t>
            </a:r>
            <a:r>
              <a:rPr lang="en-US" sz="1400" smtClean="0">
                <a:solidFill>
                  <a:schemeClr val="tx1">
                    <a:lumMod val="50000"/>
                    <a:lumOff val="50000"/>
                  </a:schemeClr>
                </a:solidFill>
                <a:latin typeface="Lato Light" pitchFamily="34" charset="0"/>
                <a:ea typeface="Raleway" pitchFamily="2" charset="0"/>
              </a:rPr>
              <a:t> </a:t>
            </a:r>
            <a:r>
              <a:rPr lang="en-US" sz="1400" err="1" smtClean="0">
                <a:solidFill>
                  <a:schemeClr val="tx1">
                    <a:lumMod val="50000"/>
                    <a:lumOff val="50000"/>
                  </a:schemeClr>
                </a:solidFill>
                <a:latin typeface="Lato Light" pitchFamily="34" charset="0"/>
                <a:ea typeface="Raleway" pitchFamily="2" charset="0"/>
              </a:rPr>
              <a:t>nostrud</a:t>
            </a:r>
            <a:r>
              <a:rPr lang="en-US" sz="1400" smtClean="0">
                <a:solidFill>
                  <a:schemeClr val="tx1">
                    <a:lumMod val="50000"/>
                    <a:lumOff val="50000"/>
                  </a:schemeClr>
                </a:solidFill>
                <a:latin typeface="Lato Light" pitchFamily="34" charset="0"/>
                <a:ea typeface="Raleway" pitchFamily="2" charset="0"/>
              </a:rPr>
              <a:t> exercitation </a:t>
            </a:r>
            <a:r>
              <a:rPr lang="en-US" sz="1400" err="1" smtClean="0">
                <a:solidFill>
                  <a:schemeClr val="tx1">
                    <a:lumMod val="50000"/>
                    <a:lumOff val="50000"/>
                  </a:schemeClr>
                </a:solidFill>
                <a:latin typeface="Lato Light" pitchFamily="34" charset="0"/>
                <a:ea typeface="Raleway" pitchFamily="2" charset="0"/>
              </a:rPr>
              <a:t>ullamco</a:t>
            </a:r>
            <a:r>
              <a:rPr lang="en-US" sz="1400" smtClean="0">
                <a:solidFill>
                  <a:schemeClr val="tx1">
                    <a:lumMod val="50000"/>
                    <a:lumOff val="50000"/>
                  </a:schemeClr>
                </a:solidFill>
                <a:latin typeface="Lato Light" pitchFamily="34" charset="0"/>
                <a:ea typeface="Raleway" pitchFamily="2" charset="0"/>
              </a:rPr>
              <a:t> </a:t>
            </a:r>
            <a:r>
              <a:rPr lang="en-US" sz="1400" err="1" smtClean="0">
                <a:solidFill>
                  <a:schemeClr val="tx1">
                    <a:lumMod val="50000"/>
                    <a:lumOff val="50000"/>
                  </a:schemeClr>
                </a:solidFill>
                <a:latin typeface="Lato Light" pitchFamily="34" charset="0"/>
                <a:ea typeface="Raleway" pitchFamily="2" charset="0"/>
              </a:rPr>
              <a:t>laboris</a:t>
            </a:r>
            <a:r>
              <a:rPr lang="en-US" sz="1400" smtClean="0">
                <a:solidFill>
                  <a:schemeClr val="tx1">
                    <a:lumMod val="50000"/>
                    <a:lumOff val="50000"/>
                  </a:schemeClr>
                </a:solidFill>
                <a:latin typeface="Lato Light" pitchFamily="34" charset="0"/>
                <a:ea typeface="Raleway" pitchFamily="2" charset="0"/>
              </a:rPr>
              <a:t> nisi </a:t>
            </a:r>
            <a:r>
              <a:rPr lang="en-US" sz="1400" err="1" smtClean="0">
                <a:solidFill>
                  <a:schemeClr val="tx1">
                    <a:lumMod val="50000"/>
                    <a:lumOff val="50000"/>
                  </a:schemeClr>
                </a:solidFill>
                <a:latin typeface="Lato Light" pitchFamily="34" charset="0"/>
                <a:ea typeface="Raleway" pitchFamily="2" charset="0"/>
              </a:rPr>
              <a:t>ut</a:t>
            </a:r>
            <a:r>
              <a:rPr lang="en-US" sz="1400" smtClean="0">
                <a:solidFill>
                  <a:schemeClr val="tx1">
                    <a:lumMod val="50000"/>
                    <a:lumOff val="50000"/>
                  </a:schemeClr>
                </a:solidFill>
                <a:latin typeface="Lato Light" pitchFamily="34" charset="0"/>
                <a:ea typeface="Raleway" pitchFamily="2" charset="0"/>
              </a:rPr>
              <a:t> </a:t>
            </a:r>
            <a:r>
              <a:rPr lang="en-US" sz="1400" err="1" smtClean="0">
                <a:solidFill>
                  <a:schemeClr val="tx1">
                    <a:lumMod val="50000"/>
                    <a:lumOff val="50000"/>
                  </a:schemeClr>
                </a:solidFill>
                <a:latin typeface="Lato Light" pitchFamily="34" charset="0"/>
                <a:ea typeface="Raleway" pitchFamily="2" charset="0"/>
              </a:rPr>
              <a:t>aliquip</a:t>
            </a:r>
            <a:r>
              <a:rPr lang="en-US" sz="1400" smtClean="0">
                <a:solidFill>
                  <a:schemeClr val="tx1">
                    <a:lumMod val="50000"/>
                    <a:lumOff val="50000"/>
                  </a:schemeClr>
                </a:solidFill>
                <a:latin typeface="Lato Light" pitchFamily="34" charset="0"/>
                <a:ea typeface="Raleway" pitchFamily="2" charset="0"/>
              </a:rPr>
              <a:t> ex </a:t>
            </a:r>
            <a:r>
              <a:rPr lang="en-US" sz="1400" err="1" smtClean="0">
                <a:solidFill>
                  <a:schemeClr val="tx1">
                    <a:lumMod val="50000"/>
                    <a:lumOff val="50000"/>
                  </a:schemeClr>
                </a:solidFill>
                <a:latin typeface="Lato Light" pitchFamily="34" charset="0"/>
                <a:ea typeface="Raleway" pitchFamily="2" charset="0"/>
              </a:rPr>
              <a:t>ea</a:t>
            </a:r>
            <a:r>
              <a:rPr lang="en-US" sz="1400" smtClean="0">
                <a:solidFill>
                  <a:schemeClr val="tx1">
                    <a:lumMod val="50000"/>
                    <a:lumOff val="50000"/>
                  </a:schemeClr>
                </a:solidFill>
                <a:latin typeface="Lato Light" pitchFamily="34" charset="0"/>
                <a:ea typeface="Raleway" pitchFamily="2" charset="0"/>
              </a:rPr>
              <a:t> </a:t>
            </a:r>
            <a:r>
              <a:rPr lang="en-US" sz="1400" err="1" smtClean="0">
                <a:solidFill>
                  <a:schemeClr val="tx1">
                    <a:lumMod val="50000"/>
                    <a:lumOff val="50000"/>
                  </a:schemeClr>
                </a:solidFill>
                <a:latin typeface="Lato Light" pitchFamily="34" charset="0"/>
                <a:ea typeface="Raleway" pitchFamily="2" charset="0"/>
              </a:rPr>
              <a:t>commodo</a:t>
            </a:r>
            <a:r>
              <a:rPr lang="en-US" sz="1400" smtClean="0">
                <a:solidFill>
                  <a:schemeClr val="tx1">
                    <a:lumMod val="50000"/>
                    <a:lumOff val="50000"/>
                  </a:schemeClr>
                </a:solidFill>
                <a:latin typeface="Lato Light" pitchFamily="34" charset="0"/>
                <a:ea typeface="Raleway" pitchFamily="2" charset="0"/>
              </a:rPr>
              <a:t> consequat.</a:t>
            </a:r>
            <a:endParaRPr lang="hr-HR" sz="1400" smtClean="0">
              <a:solidFill>
                <a:schemeClr val="tx1">
                  <a:lumMod val="50000"/>
                  <a:lumOff val="50000"/>
                </a:schemeClr>
              </a:solidFill>
              <a:latin typeface="Lato Light" pitchFamily="34" charset="0"/>
              <a:ea typeface="Raleway" pitchFamily="2" charset="0"/>
            </a:endParaRPr>
          </a:p>
        </p:txBody>
      </p:sp>
      <p:pic>
        <p:nvPicPr>
          <p:cNvPr id="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51587" y="2129806"/>
            <a:ext cx="2688565" cy="320726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03915" y="2132856"/>
            <a:ext cx="2688565" cy="320726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2132856"/>
            <a:ext cx="2688565" cy="320726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val="282862934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8">
                                            <p:txEl>
                                              <p:pRg st="0" end="0"/>
                                            </p:txEl>
                                          </p:spTgt>
                                        </p:tgtEl>
                                        <p:attrNameLst>
                                          <p:attrName>style.visibility</p:attrName>
                                        </p:attrNameLst>
                                      </p:cBhvr>
                                      <p:to>
                                        <p:strVal val="visible"/>
                                      </p:to>
                                    </p:set>
                                    <p:anim calcmode="lin" valueType="num">
                                      <p:cBhvr additive="base">
                                        <p:cTn id="12"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nodeType="click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1000"/>
                                        <p:tgtEl>
                                          <p:spTgt spid="11"/>
                                        </p:tgtEl>
                                      </p:cBhvr>
                                    </p:animEffect>
                                    <p:anim calcmode="lin" valueType="num">
                                      <p:cBhvr>
                                        <p:cTn id="19" dur="1000" fill="hold"/>
                                        <p:tgtEl>
                                          <p:spTgt spid="11"/>
                                        </p:tgtEl>
                                        <p:attrNameLst>
                                          <p:attrName>ppt_x</p:attrName>
                                        </p:attrNameLst>
                                      </p:cBhvr>
                                      <p:tavLst>
                                        <p:tav tm="0">
                                          <p:val>
                                            <p:strVal val="#ppt_x"/>
                                          </p:val>
                                        </p:tav>
                                        <p:tav tm="100000">
                                          <p:val>
                                            <p:strVal val="#ppt_x"/>
                                          </p:val>
                                        </p:tav>
                                      </p:tavLst>
                                    </p:anim>
                                    <p:anim calcmode="lin" valueType="num">
                                      <p:cBhvr>
                                        <p:cTn id="20"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1000"/>
                                        <p:tgtEl>
                                          <p:spTgt spid="9"/>
                                        </p:tgtEl>
                                      </p:cBhvr>
                                    </p:animEffect>
                                    <p:anim calcmode="lin" valueType="num">
                                      <p:cBhvr>
                                        <p:cTn id="26" dur="1000" fill="hold"/>
                                        <p:tgtEl>
                                          <p:spTgt spid="9"/>
                                        </p:tgtEl>
                                        <p:attrNameLst>
                                          <p:attrName>ppt_x</p:attrName>
                                        </p:attrNameLst>
                                      </p:cBhvr>
                                      <p:tavLst>
                                        <p:tav tm="0">
                                          <p:val>
                                            <p:strVal val="#ppt_x"/>
                                          </p:val>
                                        </p:tav>
                                        <p:tav tm="100000">
                                          <p:val>
                                            <p:strVal val="#ppt_x"/>
                                          </p:val>
                                        </p:tav>
                                      </p:tavLst>
                                    </p:anim>
                                    <p:anim calcmode="lin" valueType="num">
                                      <p:cBhvr>
                                        <p:cTn id="27"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1000"/>
                                        <p:tgtEl>
                                          <p:spTgt spid="10"/>
                                        </p:tgtEl>
                                      </p:cBhvr>
                                    </p:animEffect>
                                    <p:anim calcmode="lin" valueType="num">
                                      <p:cBhvr>
                                        <p:cTn id="33" dur="1000" fill="hold"/>
                                        <p:tgtEl>
                                          <p:spTgt spid="10"/>
                                        </p:tgtEl>
                                        <p:attrNameLst>
                                          <p:attrName>ppt_x</p:attrName>
                                        </p:attrNameLst>
                                      </p:cBhvr>
                                      <p:tavLst>
                                        <p:tav tm="0">
                                          <p:val>
                                            <p:strVal val="#ppt_x"/>
                                          </p:val>
                                        </p:tav>
                                        <p:tav tm="100000">
                                          <p:val>
                                            <p:strVal val="#ppt_x"/>
                                          </p:val>
                                        </p:tav>
                                      </p:tavLst>
                                    </p:anim>
                                    <p:anim calcmode="lin" valueType="num">
                                      <p:cBhvr>
                                        <p:cTn id="34"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27384"/>
            <a:ext cx="9144000" cy="864096"/>
          </a:xfrm>
          <a:prstGeom prst="rect">
            <a:avLst/>
          </a:prstGeom>
          <a:solidFill>
            <a:srgbClr val="00AE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2699792" y="116632"/>
            <a:ext cx="3744417" cy="830997"/>
          </a:xfrm>
          <a:prstGeom prst="rect">
            <a:avLst/>
          </a:prstGeom>
          <a:noFill/>
        </p:spPr>
        <p:txBody>
          <a:bodyPr wrap="square" rtlCol="0">
            <a:spAutoFit/>
          </a:bodyPr>
          <a:lstStyle/>
          <a:p>
            <a:r>
              <a:rPr lang="hr-HR" sz="4800" smtClean="0">
                <a:solidFill>
                  <a:schemeClr val="bg1"/>
                </a:solidFill>
                <a:latin typeface="Bebas Neue" pitchFamily="34" charset="0"/>
              </a:rPr>
              <a:t>CLICK TO ADD TITLE</a:t>
            </a:r>
            <a:endParaRPr lang="en-US" sz="4800">
              <a:solidFill>
                <a:schemeClr val="bg1"/>
              </a:solidFill>
              <a:latin typeface="Bebas Neue" pitchFamily="34" charset="0"/>
            </a:endParaRPr>
          </a:p>
        </p:txBody>
      </p:sp>
      <p:sp>
        <p:nvSpPr>
          <p:cNvPr id="7" name="TextBox 6"/>
          <p:cNvSpPr txBox="1"/>
          <p:nvPr/>
        </p:nvSpPr>
        <p:spPr>
          <a:xfrm>
            <a:off x="3239925" y="764704"/>
            <a:ext cx="2700227" cy="523220"/>
          </a:xfrm>
          <a:prstGeom prst="rect">
            <a:avLst/>
          </a:prstGeom>
          <a:noFill/>
        </p:spPr>
        <p:txBody>
          <a:bodyPr wrap="square" rtlCol="0">
            <a:spAutoFit/>
          </a:bodyPr>
          <a:lstStyle/>
          <a:p>
            <a:r>
              <a:rPr lang="hr-HR" sz="2800" smtClean="0">
                <a:solidFill>
                  <a:schemeClr val="tx1">
                    <a:lumMod val="65000"/>
                    <a:lumOff val="35000"/>
                  </a:schemeClr>
                </a:solidFill>
                <a:latin typeface="Bebas Neue" pitchFamily="34" charset="0"/>
                <a:ea typeface="Raleway" pitchFamily="2" charset="0"/>
              </a:rPr>
              <a:t>Click to add subtitle</a:t>
            </a:r>
            <a:endParaRPr lang="en-US" sz="2800">
              <a:solidFill>
                <a:schemeClr val="tx1">
                  <a:lumMod val="65000"/>
                  <a:lumOff val="35000"/>
                </a:schemeClr>
              </a:solidFill>
              <a:latin typeface="Bebas Neue" pitchFamily="34" charset="0"/>
              <a:ea typeface="Raleway" pitchFamily="2" charset="0"/>
            </a:endParaRPr>
          </a:p>
        </p:txBody>
      </p:sp>
      <p:sp>
        <p:nvSpPr>
          <p:cNvPr id="8" name="TextBox 7"/>
          <p:cNvSpPr txBox="1"/>
          <p:nvPr/>
        </p:nvSpPr>
        <p:spPr>
          <a:xfrm>
            <a:off x="4590038" y="2204864"/>
            <a:ext cx="4284476" cy="2246769"/>
          </a:xfrm>
          <a:prstGeom prst="rect">
            <a:avLst/>
          </a:prstGeom>
          <a:noFill/>
        </p:spPr>
        <p:txBody>
          <a:bodyPr wrap="square" numCol="1" rtlCol="0">
            <a:spAutoFit/>
          </a:bodyPr>
          <a:lstStyle/>
          <a:p>
            <a:r>
              <a:rPr lang="en-US" sz="1400" smtClean="0">
                <a:solidFill>
                  <a:schemeClr val="tx1">
                    <a:lumMod val="50000"/>
                    <a:lumOff val="50000"/>
                  </a:schemeClr>
                </a:solidFill>
                <a:latin typeface="Lato-Light" pitchFamily="34" charset="0"/>
                <a:ea typeface="Raleway" pitchFamily="2" charset="0"/>
              </a:rPr>
              <a:t>Ut enim ad minim veniam, quis nostrud exercitation ullamco laboris nisi ut aliquip ex ea commodo consequat</a:t>
            </a:r>
            <a:r>
              <a:rPr lang="hr-HR" sz="1400" smtClean="0">
                <a:solidFill>
                  <a:schemeClr val="tx1">
                    <a:lumMod val="50000"/>
                    <a:lumOff val="50000"/>
                  </a:schemeClr>
                </a:solidFill>
                <a:latin typeface="Lato-Light" pitchFamily="34" charset="0"/>
                <a:ea typeface="Raleway" pitchFamily="2" charset="0"/>
              </a:rPr>
              <a:t>:</a:t>
            </a:r>
          </a:p>
          <a:p>
            <a:endParaRPr lang="hr-HR" sz="1400">
              <a:solidFill>
                <a:schemeClr val="tx1">
                  <a:lumMod val="50000"/>
                  <a:lumOff val="50000"/>
                </a:schemeClr>
              </a:solidFill>
              <a:latin typeface="Lato-Light" pitchFamily="34" charset="0"/>
              <a:ea typeface="Raleway" pitchFamily="2" charset="0"/>
            </a:endParaRPr>
          </a:p>
          <a:p>
            <a:pPr marL="285750" indent="-285750">
              <a:lnSpc>
                <a:spcPct val="150000"/>
              </a:lnSpc>
              <a:buClr>
                <a:srgbClr val="00AEDB"/>
              </a:buClr>
              <a:buBlip>
                <a:blip r:embed="rId2"/>
              </a:buBlip>
            </a:pPr>
            <a:r>
              <a:rPr lang="en-US" sz="1400" smtClean="0">
                <a:solidFill>
                  <a:schemeClr val="tx1">
                    <a:lumMod val="50000"/>
                    <a:lumOff val="50000"/>
                  </a:schemeClr>
                </a:solidFill>
                <a:latin typeface="Lato-Light" pitchFamily="34" charset="0"/>
                <a:ea typeface="Raleway" pitchFamily="2" charset="0"/>
              </a:rPr>
              <a:t>consectetur </a:t>
            </a:r>
            <a:r>
              <a:rPr lang="en-US" sz="1400" err="1" smtClean="0">
                <a:solidFill>
                  <a:schemeClr val="tx1">
                    <a:lumMod val="50000"/>
                    <a:lumOff val="50000"/>
                  </a:schemeClr>
                </a:solidFill>
                <a:latin typeface="Lato-Light" pitchFamily="34" charset="0"/>
                <a:ea typeface="Raleway" pitchFamily="2" charset="0"/>
              </a:rPr>
              <a:t>adipiscing</a:t>
            </a:r>
            <a:r>
              <a:rPr lang="en-US" sz="1400" smtClean="0">
                <a:solidFill>
                  <a:schemeClr val="tx1">
                    <a:lumMod val="50000"/>
                    <a:lumOff val="50000"/>
                  </a:schemeClr>
                </a:solidFill>
                <a:latin typeface="Lato-Light" pitchFamily="34" charset="0"/>
                <a:ea typeface="Raleway" pitchFamily="2" charset="0"/>
              </a:rPr>
              <a:t> elit</a:t>
            </a:r>
            <a:endParaRPr lang="hr-HR" sz="1400" smtClean="0">
              <a:solidFill>
                <a:schemeClr val="tx1">
                  <a:lumMod val="50000"/>
                  <a:lumOff val="50000"/>
                </a:schemeClr>
              </a:solidFill>
              <a:latin typeface="Lato-Light" pitchFamily="34" charset="0"/>
              <a:ea typeface="Raleway" pitchFamily="2" charset="0"/>
            </a:endParaRPr>
          </a:p>
          <a:p>
            <a:pPr marL="285750" indent="-285750">
              <a:lnSpc>
                <a:spcPct val="150000"/>
              </a:lnSpc>
              <a:buClr>
                <a:srgbClr val="00AEDB"/>
              </a:buClr>
              <a:buBlip>
                <a:blip r:embed="rId2"/>
              </a:buBlip>
            </a:pPr>
            <a:r>
              <a:rPr lang="en-US" sz="1400" smtClean="0">
                <a:solidFill>
                  <a:schemeClr val="tx1">
                    <a:lumMod val="50000"/>
                    <a:lumOff val="50000"/>
                  </a:schemeClr>
                </a:solidFill>
                <a:latin typeface="Lato-Light" pitchFamily="34" charset="0"/>
                <a:ea typeface="Raleway" pitchFamily="2" charset="0"/>
              </a:rPr>
              <a:t>sed do </a:t>
            </a:r>
            <a:r>
              <a:rPr lang="en-US" sz="1400" err="1" smtClean="0">
                <a:solidFill>
                  <a:schemeClr val="tx1">
                    <a:lumMod val="50000"/>
                    <a:lumOff val="50000"/>
                  </a:schemeClr>
                </a:solidFill>
                <a:latin typeface="Lato-Light" pitchFamily="34" charset="0"/>
                <a:ea typeface="Raleway" pitchFamily="2" charset="0"/>
              </a:rPr>
              <a:t>eiusmod</a:t>
            </a:r>
            <a:r>
              <a:rPr lang="en-US" sz="1400" smtClean="0">
                <a:solidFill>
                  <a:schemeClr val="tx1">
                    <a:lumMod val="50000"/>
                    <a:lumOff val="50000"/>
                  </a:schemeClr>
                </a:solidFill>
                <a:latin typeface="Lato-Light" pitchFamily="34" charset="0"/>
                <a:ea typeface="Raleway" pitchFamily="2" charset="0"/>
              </a:rPr>
              <a:t> </a:t>
            </a:r>
            <a:r>
              <a:rPr lang="en-US" sz="1400" err="1" smtClean="0">
                <a:solidFill>
                  <a:schemeClr val="tx1">
                    <a:lumMod val="50000"/>
                    <a:lumOff val="50000"/>
                  </a:schemeClr>
                </a:solidFill>
                <a:latin typeface="Lato-Light" pitchFamily="34" charset="0"/>
                <a:ea typeface="Raleway" pitchFamily="2" charset="0"/>
              </a:rPr>
              <a:t>tempor</a:t>
            </a:r>
            <a:r>
              <a:rPr lang="en-US" sz="1400" smtClean="0">
                <a:solidFill>
                  <a:schemeClr val="tx1">
                    <a:lumMod val="50000"/>
                    <a:lumOff val="50000"/>
                  </a:schemeClr>
                </a:solidFill>
                <a:latin typeface="Lato-Light" pitchFamily="34" charset="0"/>
                <a:ea typeface="Raleway" pitchFamily="2" charset="0"/>
              </a:rPr>
              <a:t> </a:t>
            </a:r>
            <a:r>
              <a:rPr lang="en-US" sz="1400" err="1" smtClean="0">
                <a:solidFill>
                  <a:schemeClr val="tx1">
                    <a:lumMod val="50000"/>
                    <a:lumOff val="50000"/>
                  </a:schemeClr>
                </a:solidFill>
                <a:latin typeface="Lato-Light" pitchFamily="34" charset="0"/>
                <a:ea typeface="Raleway" pitchFamily="2" charset="0"/>
              </a:rPr>
              <a:t>incididunt</a:t>
            </a:r>
            <a:r>
              <a:rPr lang="en-US" sz="1400" smtClean="0">
                <a:solidFill>
                  <a:schemeClr val="tx1">
                    <a:lumMod val="50000"/>
                    <a:lumOff val="50000"/>
                  </a:schemeClr>
                </a:solidFill>
                <a:latin typeface="Lato-Light" pitchFamily="34" charset="0"/>
                <a:ea typeface="Raleway" pitchFamily="2" charset="0"/>
              </a:rPr>
              <a:t> </a:t>
            </a:r>
            <a:r>
              <a:rPr lang="en-US" sz="1400" err="1" smtClean="0">
                <a:solidFill>
                  <a:schemeClr val="tx1">
                    <a:lumMod val="50000"/>
                    <a:lumOff val="50000"/>
                  </a:schemeClr>
                </a:solidFill>
                <a:latin typeface="Lato-Light" pitchFamily="34" charset="0"/>
                <a:ea typeface="Raleway" pitchFamily="2" charset="0"/>
              </a:rPr>
              <a:t>ut</a:t>
            </a:r>
            <a:r>
              <a:rPr lang="en-US" sz="1400" smtClean="0">
                <a:solidFill>
                  <a:schemeClr val="tx1">
                    <a:lumMod val="50000"/>
                    <a:lumOff val="50000"/>
                  </a:schemeClr>
                </a:solidFill>
                <a:latin typeface="Lato-Light" pitchFamily="34" charset="0"/>
                <a:ea typeface="Raleway" pitchFamily="2" charset="0"/>
              </a:rPr>
              <a:t> labore</a:t>
            </a:r>
            <a:endParaRPr lang="hr-HR" sz="1400">
              <a:solidFill>
                <a:schemeClr val="tx1">
                  <a:lumMod val="50000"/>
                  <a:lumOff val="50000"/>
                </a:schemeClr>
              </a:solidFill>
              <a:latin typeface="Lato-Light" pitchFamily="34" charset="0"/>
              <a:ea typeface="Raleway" pitchFamily="2" charset="0"/>
            </a:endParaRPr>
          </a:p>
          <a:p>
            <a:pPr marL="285750" indent="-285750">
              <a:lnSpc>
                <a:spcPct val="150000"/>
              </a:lnSpc>
              <a:buClr>
                <a:srgbClr val="00AEDB"/>
              </a:buClr>
              <a:buBlip>
                <a:blip r:embed="rId2"/>
              </a:buBlip>
            </a:pPr>
            <a:r>
              <a:rPr lang="en-US" sz="1400" smtClean="0">
                <a:solidFill>
                  <a:schemeClr val="tx1">
                    <a:lumMod val="50000"/>
                    <a:lumOff val="50000"/>
                  </a:schemeClr>
                </a:solidFill>
                <a:latin typeface="Lato-Light" pitchFamily="34" charset="0"/>
                <a:ea typeface="Raleway" pitchFamily="2" charset="0"/>
              </a:rPr>
              <a:t>et </a:t>
            </a:r>
            <a:r>
              <a:rPr lang="en-US" sz="1400" err="1" smtClean="0">
                <a:solidFill>
                  <a:schemeClr val="tx1">
                    <a:lumMod val="50000"/>
                    <a:lumOff val="50000"/>
                  </a:schemeClr>
                </a:solidFill>
                <a:latin typeface="Lato-Light" pitchFamily="34" charset="0"/>
                <a:ea typeface="Raleway" pitchFamily="2" charset="0"/>
              </a:rPr>
              <a:t>dolore</a:t>
            </a:r>
            <a:r>
              <a:rPr lang="en-US" sz="1400" smtClean="0">
                <a:solidFill>
                  <a:schemeClr val="tx1">
                    <a:lumMod val="50000"/>
                    <a:lumOff val="50000"/>
                  </a:schemeClr>
                </a:solidFill>
                <a:latin typeface="Lato-Light" pitchFamily="34" charset="0"/>
                <a:ea typeface="Raleway" pitchFamily="2" charset="0"/>
              </a:rPr>
              <a:t> magna aliqua</a:t>
            </a:r>
            <a:endParaRPr lang="hr-HR" sz="1400">
              <a:solidFill>
                <a:schemeClr val="tx1">
                  <a:lumMod val="50000"/>
                  <a:lumOff val="50000"/>
                </a:schemeClr>
              </a:solidFill>
              <a:latin typeface="Lato-Light" pitchFamily="34" charset="0"/>
              <a:ea typeface="Raleway" pitchFamily="2" charset="0"/>
            </a:endParaRPr>
          </a:p>
          <a:p>
            <a:pPr marL="285750" indent="-285750">
              <a:lnSpc>
                <a:spcPct val="150000"/>
              </a:lnSpc>
              <a:buClr>
                <a:srgbClr val="00AEDB"/>
              </a:buClr>
              <a:buBlip>
                <a:blip r:embed="rId2"/>
              </a:buBlip>
            </a:pPr>
            <a:r>
              <a:rPr lang="en-US" sz="1400" smtClean="0">
                <a:solidFill>
                  <a:schemeClr val="tx1">
                    <a:lumMod val="50000"/>
                    <a:lumOff val="50000"/>
                  </a:schemeClr>
                </a:solidFill>
                <a:latin typeface="Lato-Light" pitchFamily="34" charset="0"/>
                <a:ea typeface="Raleway" pitchFamily="2" charset="0"/>
              </a:rPr>
              <a:t>consectetur adipiscing elit</a:t>
            </a:r>
            <a:endParaRPr lang="hr-HR" sz="1400" smtClean="0">
              <a:solidFill>
                <a:schemeClr val="tx1">
                  <a:lumMod val="50000"/>
                  <a:lumOff val="50000"/>
                </a:schemeClr>
              </a:solidFill>
              <a:latin typeface="Lato-Light" pitchFamily="34" charset="0"/>
              <a:ea typeface="Raleway" pitchFamily="2" charset="0"/>
            </a:endParaRPr>
          </a:p>
        </p:txBody>
      </p:sp>
      <p:pic>
        <p:nvPicPr>
          <p:cNvPr id="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520" y="2132856"/>
            <a:ext cx="3960440" cy="403244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val="206499985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0-#ppt_w/2"/>
                                          </p:val>
                                        </p:tav>
                                        <p:tav tm="100000">
                                          <p:val>
                                            <p:strVal val="#ppt_x"/>
                                          </p:val>
                                        </p:tav>
                                      </p:tavLst>
                                    </p:anim>
                                    <p:anim calcmode="lin" valueType="num">
                                      <p:cBhvr additive="base">
                                        <p:cTn id="13" dur="500" fill="hold"/>
                                        <p:tgtEl>
                                          <p:spTgt spid="7"/>
                                        </p:tgtEl>
                                        <p:attrNameLst>
                                          <p:attrName>ppt_y</p:attrName>
                                        </p:attrNameLst>
                                      </p:cBhvr>
                                      <p:tavLst>
                                        <p:tav tm="0">
                                          <p:val>
                                            <p:strVal val="#ppt_y"/>
                                          </p:val>
                                        </p:tav>
                                        <p:tav tm="100000">
                                          <p:val>
                                            <p:strVal val="#ppt_y"/>
                                          </p:val>
                                        </p:tav>
                                      </p:tavLst>
                                    </p:anim>
                                  </p:childTnLst>
                                </p:cTn>
                              </p:par>
                              <p:par>
                                <p:cTn id="14" presetID="16" presetClass="entr" presetSubtype="21" fill="hold" grpId="0"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barn(inVertical)">
                                      <p:cBhvr>
                                        <p:cTn id="16" dur="500"/>
                                        <p:tgtEl>
                                          <p:spTgt spid="5"/>
                                        </p:tgtEl>
                                      </p:cBhvr>
                                    </p:animEffect>
                                  </p:childTnLst>
                                </p:cTn>
                              </p:par>
                            </p:childTnLst>
                          </p:cTn>
                        </p:par>
                        <p:par>
                          <p:cTn id="17" fill="hold">
                            <p:stCondLst>
                              <p:cond delay="1000"/>
                            </p:stCondLst>
                            <p:childTnLst>
                              <p:par>
                                <p:cTn id="18" presetID="42" presetClass="entr" presetSubtype="0" fill="hold" nodeType="after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1000"/>
                                        <p:tgtEl>
                                          <p:spTgt spid="9"/>
                                        </p:tgtEl>
                                      </p:cBhvr>
                                    </p:animEffect>
                                    <p:anim calcmode="lin" valueType="num">
                                      <p:cBhvr>
                                        <p:cTn id="21" dur="1000" fill="hold"/>
                                        <p:tgtEl>
                                          <p:spTgt spid="9"/>
                                        </p:tgtEl>
                                        <p:attrNameLst>
                                          <p:attrName>ppt_x</p:attrName>
                                        </p:attrNameLst>
                                      </p:cBhvr>
                                      <p:tavLst>
                                        <p:tav tm="0">
                                          <p:val>
                                            <p:strVal val="#ppt_x"/>
                                          </p:val>
                                        </p:tav>
                                        <p:tav tm="100000">
                                          <p:val>
                                            <p:strVal val="#ppt_x"/>
                                          </p:val>
                                        </p:tav>
                                      </p:tavLst>
                                    </p:anim>
                                    <p:anim calcmode="lin" valueType="num">
                                      <p:cBhvr>
                                        <p:cTn id="22"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8">
                                            <p:txEl>
                                              <p:pRg st="0" end="0"/>
                                            </p:txEl>
                                          </p:spTgt>
                                        </p:tgtEl>
                                        <p:attrNameLst>
                                          <p:attrName>style.visibility</p:attrName>
                                        </p:attrNameLst>
                                      </p:cBhvr>
                                      <p:to>
                                        <p:strVal val="visible"/>
                                      </p:to>
                                    </p:set>
                                    <p:anim calcmode="lin" valueType="num">
                                      <p:cBhvr additive="base">
                                        <p:cTn id="27"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8">
                                            <p:txEl>
                                              <p:pRg st="2" end="2"/>
                                            </p:txEl>
                                          </p:spTgt>
                                        </p:tgtEl>
                                        <p:attrNameLst>
                                          <p:attrName>style.visibility</p:attrName>
                                        </p:attrNameLst>
                                      </p:cBhvr>
                                      <p:to>
                                        <p:strVal val="visible"/>
                                      </p:to>
                                    </p:set>
                                    <p:anim calcmode="lin" valueType="num">
                                      <p:cBhvr additive="base">
                                        <p:cTn id="33" dur="500" fill="hold"/>
                                        <p:tgtEl>
                                          <p:spTgt spid="8">
                                            <p:txEl>
                                              <p:pRg st="2" end="2"/>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8">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8">
                                            <p:txEl>
                                              <p:pRg st="3" end="3"/>
                                            </p:txEl>
                                          </p:spTgt>
                                        </p:tgtEl>
                                        <p:attrNameLst>
                                          <p:attrName>style.visibility</p:attrName>
                                        </p:attrNameLst>
                                      </p:cBhvr>
                                      <p:to>
                                        <p:strVal val="visible"/>
                                      </p:to>
                                    </p:set>
                                    <p:anim calcmode="lin" valueType="num">
                                      <p:cBhvr additive="base">
                                        <p:cTn id="39" dur="500" fill="hold"/>
                                        <p:tgtEl>
                                          <p:spTgt spid="8">
                                            <p:txEl>
                                              <p:pRg st="3" end="3"/>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8">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8">
                                            <p:txEl>
                                              <p:pRg st="4" end="4"/>
                                            </p:txEl>
                                          </p:spTgt>
                                        </p:tgtEl>
                                        <p:attrNameLst>
                                          <p:attrName>style.visibility</p:attrName>
                                        </p:attrNameLst>
                                      </p:cBhvr>
                                      <p:to>
                                        <p:strVal val="visible"/>
                                      </p:to>
                                    </p:set>
                                    <p:anim calcmode="lin" valueType="num">
                                      <p:cBhvr additive="base">
                                        <p:cTn id="45" dur="500" fill="hold"/>
                                        <p:tgtEl>
                                          <p:spTgt spid="8">
                                            <p:txEl>
                                              <p:pRg st="4" end="4"/>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8">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grpId="0" nodeType="clickEffect">
                                  <p:stCondLst>
                                    <p:cond delay="0"/>
                                  </p:stCondLst>
                                  <p:childTnLst>
                                    <p:set>
                                      <p:cBhvr>
                                        <p:cTn id="50" dur="1" fill="hold">
                                          <p:stCondLst>
                                            <p:cond delay="0"/>
                                          </p:stCondLst>
                                        </p:cTn>
                                        <p:tgtEl>
                                          <p:spTgt spid="8">
                                            <p:txEl>
                                              <p:pRg st="5" end="5"/>
                                            </p:txEl>
                                          </p:spTgt>
                                        </p:tgtEl>
                                        <p:attrNameLst>
                                          <p:attrName>style.visibility</p:attrName>
                                        </p:attrNameLst>
                                      </p:cBhvr>
                                      <p:to>
                                        <p:strVal val="visible"/>
                                      </p:to>
                                    </p:set>
                                    <p:anim calcmode="lin" valueType="num">
                                      <p:cBhvr additive="base">
                                        <p:cTn id="51" dur="500" fill="hold"/>
                                        <p:tgtEl>
                                          <p:spTgt spid="8">
                                            <p:txEl>
                                              <p:pRg st="5" end="5"/>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8">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p:bldP spid="8" grpId="0" uiExpand="1"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27384"/>
            <a:ext cx="9144000" cy="864096"/>
          </a:xfrm>
          <a:prstGeom prst="rect">
            <a:avLst/>
          </a:prstGeom>
          <a:solidFill>
            <a:srgbClr val="F390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2699792" y="116632"/>
            <a:ext cx="3744417" cy="830997"/>
          </a:xfrm>
          <a:prstGeom prst="rect">
            <a:avLst/>
          </a:prstGeom>
          <a:noFill/>
        </p:spPr>
        <p:txBody>
          <a:bodyPr wrap="square" rtlCol="0">
            <a:spAutoFit/>
          </a:bodyPr>
          <a:lstStyle/>
          <a:p>
            <a:r>
              <a:rPr lang="hr-HR" sz="4800" smtClean="0">
                <a:solidFill>
                  <a:schemeClr val="bg1"/>
                </a:solidFill>
                <a:latin typeface="Bebas Neue" pitchFamily="34" charset="0"/>
              </a:rPr>
              <a:t>CLICK TO ADD TITLE</a:t>
            </a:r>
            <a:endParaRPr lang="en-US" sz="4800">
              <a:solidFill>
                <a:schemeClr val="bg1"/>
              </a:solidFill>
              <a:latin typeface="Bebas Neue" pitchFamily="34" charset="0"/>
            </a:endParaRPr>
          </a:p>
        </p:txBody>
      </p:sp>
      <p:sp>
        <p:nvSpPr>
          <p:cNvPr id="7" name="TextBox 6"/>
          <p:cNvSpPr txBox="1"/>
          <p:nvPr/>
        </p:nvSpPr>
        <p:spPr>
          <a:xfrm>
            <a:off x="3239925" y="764704"/>
            <a:ext cx="2700227" cy="523220"/>
          </a:xfrm>
          <a:prstGeom prst="rect">
            <a:avLst/>
          </a:prstGeom>
          <a:noFill/>
        </p:spPr>
        <p:txBody>
          <a:bodyPr wrap="square" rtlCol="0">
            <a:spAutoFit/>
          </a:bodyPr>
          <a:lstStyle/>
          <a:p>
            <a:r>
              <a:rPr lang="hr-HR" sz="2800" smtClean="0">
                <a:solidFill>
                  <a:schemeClr val="tx1">
                    <a:lumMod val="65000"/>
                    <a:lumOff val="35000"/>
                  </a:schemeClr>
                </a:solidFill>
                <a:latin typeface="Bebas Neue" pitchFamily="34" charset="0"/>
                <a:ea typeface="Raleway" pitchFamily="2" charset="0"/>
              </a:rPr>
              <a:t>Click to add subtitle</a:t>
            </a:r>
            <a:endParaRPr lang="en-US" sz="2800">
              <a:solidFill>
                <a:schemeClr val="tx1">
                  <a:lumMod val="65000"/>
                  <a:lumOff val="35000"/>
                </a:schemeClr>
              </a:solidFill>
              <a:latin typeface="Bebas Neue" pitchFamily="34" charset="0"/>
              <a:ea typeface="Raleway" pitchFamily="2" charset="0"/>
            </a:endParaRPr>
          </a:p>
        </p:txBody>
      </p:sp>
      <p:sp>
        <p:nvSpPr>
          <p:cNvPr id="8" name="TextBox 7"/>
          <p:cNvSpPr txBox="1"/>
          <p:nvPr/>
        </p:nvSpPr>
        <p:spPr>
          <a:xfrm>
            <a:off x="4590038" y="2204864"/>
            <a:ext cx="4284476" cy="2246769"/>
          </a:xfrm>
          <a:prstGeom prst="rect">
            <a:avLst/>
          </a:prstGeom>
          <a:noFill/>
        </p:spPr>
        <p:txBody>
          <a:bodyPr wrap="square" numCol="1" rtlCol="0">
            <a:spAutoFit/>
          </a:bodyPr>
          <a:lstStyle/>
          <a:p>
            <a:r>
              <a:rPr lang="en-US" sz="1400" smtClean="0">
                <a:solidFill>
                  <a:schemeClr val="tx1">
                    <a:lumMod val="50000"/>
                    <a:lumOff val="50000"/>
                  </a:schemeClr>
                </a:solidFill>
                <a:latin typeface="Lato-Light" pitchFamily="34" charset="0"/>
                <a:ea typeface="Raleway" pitchFamily="2" charset="0"/>
              </a:rPr>
              <a:t>Ut enim ad minim veniam, quis nostrud exercitation ullamco laboris nisi ut aliquip ex ea commodo consequat</a:t>
            </a:r>
            <a:r>
              <a:rPr lang="hr-HR" sz="1400" smtClean="0">
                <a:solidFill>
                  <a:schemeClr val="tx1">
                    <a:lumMod val="50000"/>
                    <a:lumOff val="50000"/>
                  </a:schemeClr>
                </a:solidFill>
                <a:latin typeface="Lato-Light" pitchFamily="34" charset="0"/>
                <a:ea typeface="Raleway" pitchFamily="2" charset="0"/>
              </a:rPr>
              <a:t>.</a:t>
            </a:r>
          </a:p>
          <a:p>
            <a:endParaRPr lang="hr-HR" sz="1400">
              <a:solidFill>
                <a:schemeClr val="tx1">
                  <a:lumMod val="50000"/>
                  <a:lumOff val="50000"/>
                </a:schemeClr>
              </a:solidFill>
              <a:latin typeface="Lato-Light" pitchFamily="34" charset="0"/>
              <a:ea typeface="Raleway" pitchFamily="2" charset="0"/>
            </a:endParaRPr>
          </a:p>
          <a:p>
            <a:r>
              <a:rPr lang="en-US" sz="1400">
                <a:solidFill>
                  <a:schemeClr val="tx1">
                    <a:lumMod val="50000"/>
                    <a:lumOff val="50000"/>
                  </a:schemeClr>
                </a:solidFill>
                <a:latin typeface="Lato Light" pitchFamily="34" charset="0"/>
                <a:ea typeface="Raleway" pitchFamily="2" charset="0"/>
              </a:rPr>
              <a:t>Lorem ipsum dolor sit amet, consectetur adipiscing elit, sed do eiusmod tempor incididunt ut labore et dolore magna aliqua. Ut enim ad minim veniam, quis nostrud exercitation ullamco laboris nisi ut aliquip ex ea commodo consequat.</a:t>
            </a:r>
            <a:endParaRPr lang="hr-HR" sz="1400">
              <a:solidFill>
                <a:schemeClr val="tx1">
                  <a:lumMod val="50000"/>
                  <a:lumOff val="50000"/>
                </a:schemeClr>
              </a:solidFill>
              <a:latin typeface="Lato Light" pitchFamily="34" charset="0"/>
              <a:ea typeface="Raleway" pitchFamily="2" charset="0"/>
            </a:endParaRPr>
          </a:p>
          <a:p>
            <a:endParaRPr lang="hr-HR" sz="1400" smtClean="0">
              <a:solidFill>
                <a:schemeClr val="tx1">
                  <a:lumMod val="50000"/>
                  <a:lumOff val="50000"/>
                </a:schemeClr>
              </a:solidFill>
              <a:latin typeface="Lato-Light" pitchFamily="34" charset="0"/>
              <a:ea typeface="Raleway" pitchFamily="2" charset="0"/>
            </a:endParaRPr>
          </a:p>
        </p:txBody>
      </p:sp>
      <p:pic>
        <p:nvPicPr>
          <p:cNvPr id="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2132856"/>
            <a:ext cx="3960440" cy="403244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val="174944481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0-#ppt_w/2"/>
                                          </p:val>
                                        </p:tav>
                                        <p:tav tm="100000">
                                          <p:val>
                                            <p:strVal val="#ppt_x"/>
                                          </p:val>
                                        </p:tav>
                                      </p:tavLst>
                                    </p:anim>
                                    <p:anim calcmode="lin" valueType="num">
                                      <p:cBhvr additive="base">
                                        <p:cTn id="13" dur="500" fill="hold"/>
                                        <p:tgtEl>
                                          <p:spTgt spid="7"/>
                                        </p:tgtEl>
                                        <p:attrNameLst>
                                          <p:attrName>ppt_y</p:attrName>
                                        </p:attrNameLst>
                                      </p:cBhvr>
                                      <p:tavLst>
                                        <p:tav tm="0">
                                          <p:val>
                                            <p:strVal val="#ppt_y"/>
                                          </p:val>
                                        </p:tav>
                                        <p:tav tm="100000">
                                          <p:val>
                                            <p:strVal val="#ppt_y"/>
                                          </p:val>
                                        </p:tav>
                                      </p:tavLst>
                                    </p:anim>
                                  </p:childTnLst>
                                </p:cTn>
                              </p:par>
                              <p:par>
                                <p:cTn id="14" presetID="16" presetClass="entr" presetSubtype="21" fill="hold" grpId="0"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barn(inVertical)">
                                      <p:cBhvr>
                                        <p:cTn id="16" dur="500"/>
                                        <p:tgtEl>
                                          <p:spTgt spid="5"/>
                                        </p:tgtEl>
                                      </p:cBhvr>
                                    </p:animEffect>
                                  </p:childTnLst>
                                </p:cTn>
                              </p:par>
                            </p:childTnLst>
                          </p:cTn>
                        </p:par>
                        <p:par>
                          <p:cTn id="17" fill="hold">
                            <p:stCondLst>
                              <p:cond delay="1000"/>
                            </p:stCondLst>
                            <p:childTnLst>
                              <p:par>
                                <p:cTn id="18" presetID="42" presetClass="entr" presetSubtype="0" fill="hold" nodeType="after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1000"/>
                                        <p:tgtEl>
                                          <p:spTgt spid="9"/>
                                        </p:tgtEl>
                                      </p:cBhvr>
                                    </p:animEffect>
                                    <p:anim calcmode="lin" valueType="num">
                                      <p:cBhvr>
                                        <p:cTn id="21" dur="1000" fill="hold"/>
                                        <p:tgtEl>
                                          <p:spTgt spid="9"/>
                                        </p:tgtEl>
                                        <p:attrNameLst>
                                          <p:attrName>ppt_x</p:attrName>
                                        </p:attrNameLst>
                                      </p:cBhvr>
                                      <p:tavLst>
                                        <p:tav tm="0">
                                          <p:val>
                                            <p:strVal val="#ppt_x"/>
                                          </p:val>
                                        </p:tav>
                                        <p:tav tm="100000">
                                          <p:val>
                                            <p:strVal val="#ppt_x"/>
                                          </p:val>
                                        </p:tav>
                                      </p:tavLst>
                                    </p:anim>
                                    <p:anim calcmode="lin" valueType="num">
                                      <p:cBhvr>
                                        <p:cTn id="22"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8">
                                            <p:txEl>
                                              <p:pRg st="0" end="0"/>
                                            </p:txEl>
                                          </p:spTgt>
                                        </p:tgtEl>
                                        <p:attrNameLst>
                                          <p:attrName>style.visibility</p:attrName>
                                        </p:attrNameLst>
                                      </p:cBhvr>
                                      <p:to>
                                        <p:strVal val="visible"/>
                                      </p:to>
                                    </p:set>
                                    <p:anim calcmode="lin" valueType="num">
                                      <p:cBhvr additive="base">
                                        <p:cTn id="27"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8">
                                            <p:txEl>
                                              <p:pRg st="2" end="2"/>
                                            </p:txEl>
                                          </p:spTgt>
                                        </p:tgtEl>
                                        <p:attrNameLst>
                                          <p:attrName>style.visibility</p:attrName>
                                        </p:attrNameLst>
                                      </p:cBhvr>
                                      <p:to>
                                        <p:strVal val="visible"/>
                                      </p:to>
                                    </p:set>
                                    <p:anim calcmode="lin" valueType="num">
                                      <p:cBhvr additive="base">
                                        <p:cTn id="33" dur="500" fill="hold"/>
                                        <p:tgtEl>
                                          <p:spTgt spid="8">
                                            <p:txEl>
                                              <p:pRg st="2" end="2"/>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8">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p:bldP spid="8"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27384"/>
            <a:ext cx="9144000" cy="864096"/>
          </a:xfrm>
          <a:prstGeom prst="rect">
            <a:avLst/>
          </a:prstGeom>
          <a:solidFill>
            <a:srgbClr val="0068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2699792" y="116632"/>
            <a:ext cx="3744417" cy="830997"/>
          </a:xfrm>
          <a:prstGeom prst="rect">
            <a:avLst/>
          </a:prstGeom>
          <a:noFill/>
        </p:spPr>
        <p:txBody>
          <a:bodyPr wrap="square" rtlCol="0">
            <a:spAutoFit/>
          </a:bodyPr>
          <a:lstStyle/>
          <a:p>
            <a:r>
              <a:rPr lang="hr-HR" sz="4800" smtClean="0">
                <a:solidFill>
                  <a:schemeClr val="bg1"/>
                </a:solidFill>
                <a:latin typeface="Bebas Neue" pitchFamily="34" charset="0"/>
              </a:rPr>
              <a:t>CLICK TO ADD TITLE</a:t>
            </a:r>
            <a:endParaRPr lang="en-US" sz="4800">
              <a:solidFill>
                <a:schemeClr val="bg1"/>
              </a:solidFill>
              <a:latin typeface="Bebas Neue" pitchFamily="34" charset="0"/>
            </a:endParaRPr>
          </a:p>
        </p:txBody>
      </p:sp>
      <p:sp>
        <p:nvSpPr>
          <p:cNvPr id="7" name="TextBox 6"/>
          <p:cNvSpPr txBox="1"/>
          <p:nvPr/>
        </p:nvSpPr>
        <p:spPr>
          <a:xfrm>
            <a:off x="3239925" y="764704"/>
            <a:ext cx="2700227" cy="523220"/>
          </a:xfrm>
          <a:prstGeom prst="rect">
            <a:avLst/>
          </a:prstGeom>
          <a:noFill/>
        </p:spPr>
        <p:txBody>
          <a:bodyPr wrap="square" rtlCol="0">
            <a:spAutoFit/>
          </a:bodyPr>
          <a:lstStyle/>
          <a:p>
            <a:r>
              <a:rPr lang="hr-HR" sz="2800" smtClean="0">
                <a:solidFill>
                  <a:schemeClr val="tx1">
                    <a:lumMod val="65000"/>
                    <a:lumOff val="35000"/>
                  </a:schemeClr>
                </a:solidFill>
                <a:latin typeface="Bebas Neue" pitchFamily="34" charset="0"/>
                <a:ea typeface="Raleway" pitchFamily="2" charset="0"/>
              </a:rPr>
              <a:t>Click to add subtitle</a:t>
            </a:r>
            <a:endParaRPr lang="en-US" sz="2800">
              <a:solidFill>
                <a:schemeClr val="tx1">
                  <a:lumMod val="65000"/>
                  <a:lumOff val="35000"/>
                </a:schemeClr>
              </a:solidFill>
              <a:latin typeface="Bebas Neue" pitchFamily="34" charset="0"/>
              <a:ea typeface="Raleway" pitchFamily="2" charset="0"/>
            </a:endParaRPr>
          </a:p>
        </p:txBody>
      </p:sp>
      <p:sp>
        <p:nvSpPr>
          <p:cNvPr id="8" name="TextBox 7"/>
          <p:cNvSpPr txBox="1"/>
          <p:nvPr/>
        </p:nvSpPr>
        <p:spPr>
          <a:xfrm>
            <a:off x="4590038" y="2204864"/>
            <a:ext cx="4284476" cy="738664"/>
          </a:xfrm>
          <a:prstGeom prst="rect">
            <a:avLst/>
          </a:prstGeom>
          <a:noFill/>
        </p:spPr>
        <p:txBody>
          <a:bodyPr wrap="square" numCol="1" rtlCol="0">
            <a:spAutoFit/>
          </a:bodyPr>
          <a:lstStyle/>
          <a:p>
            <a:r>
              <a:rPr lang="en-US" sz="1400" smtClean="0">
                <a:solidFill>
                  <a:schemeClr val="tx1">
                    <a:lumMod val="50000"/>
                    <a:lumOff val="50000"/>
                  </a:schemeClr>
                </a:solidFill>
                <a:latin typeface="Lato-Light" pitchFamily="34" charset="0"/>
                <a:ea typeface="Raleway" pitchFamily="2" charset="0"/>
              </a:rPr>
              <a:t>Ut enim ad minim veniam, quis nostrud exercitation ullamco laboris nisi ut aliquip ex ea commodo consequat</a:t>
            </a:r>
            <a:r>
              <a:rPr lang="hr-HR" sz="1400">
                <a:solidFill>
                  <a:schemeClr val="tx1">
                    <a:lumMod val="50000"/>
                    <a:lumOff val="50000"/>
                  </a:schemeClr>
                </a:solidFill>
                <a:latin typeface="Lato-Light" pitchFamily="34" charset="0"/>
                <a:ea typeface="Raleway" pitchFamily="2" charset="0"/>
              </a:rPr>
              <a:t>.</a:t>
            </a:r>
            <a:endParaRPr lang="hr-HR" sz="1400" smtClean="0">
              <a:solidFill>
                <a:schemeClr val="tx1">
                  <a:lumMod val="50000"/>
                  <a:lumOff val="50000"/>
                </a:schemeClr>
              </a:solidFill>
              <a:latin typeface="Lato-Light" pitchFamily="34" charset="0"/>
              <a:ea typeface="Raleway" pitchFamily="2" charset="0"/>
            </a:endParaRPr>
          </a:p>
        </p:txBody>
      </p:sp>
      <p:pic>
        <p:nvPicPr>
          <p:cNvPr id="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2132856"/>
            <a:ext cx="3960440" cy="403244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val="410878361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0-#ppt_w/2"/>
                                          </p:val>
                                        </p:tav>
                                        <p:tav tm="100000">
                                          <p:val>
                                            <p:strVal val="#ppt_x"/>
                                          </p:val>
                                        </p:tav>
                                      </p:tavLst>
                                    </p:anim>
                                    <p:anim calcmode="lin" valueType="num">
                                      <p:cBhvr additive="base">
                                        <p:cTn id="13" dur="500" fill="hold"/>
                                        <p:tgtEl>
                                          <p:spTgt spid="7"/>
                                        </p:tgtEl>
                                        <p:attrNameLst>
                                          <p:attrName>ppt_y</p:attrName>
                                        </p:attrNameLst>
                                      </p:cBhvr>
                                      <p:tavLst>
                                        <p:tav tm="0">
                                          <p:val>
                                            <p:strVal val="#ppt_y"/>
                                          </p:val>
                                        </p:tav>
                                        <p:tav tm="100000">
                                          <p:val>
                                            <p:strVal val="#ppt_y"/>
                                          </p:val>
                                        </p:tav>
                                      </p:tavLst>
                                    </p:anim>
                                  </p:childTnLst>
                                </p:cTn>
                              </p:par>
                              <p:par>
                                <p:cTn id="14" presetID="16" presetClass="entr" presetSubtype="21" fill="hold" grpId="0"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barn(inVertical)">
                                      <p:cBhvr>
                                        <p:cTn id="16" dur="500"/>
                                        <p:tgtEl>
                                          <p:spTgt spid="5"/>
                                        </p:tgtEl>
                                      </p:cBhvr>
                                    </p:animEffect>
                                  </p:childTnLst>
                                </p:cTn>
                              </p:par>
                            </p:childTnLst>
                          </p:cTn>
                        </p:par>
                        <p:par>
                          <p:cTn id="17" fill="hold">
                            <p:stCondLst>
                              <p:cond delay="1000"/>
                            </p:stCondLst>
                            <p:childTnLst>
                              <p:par>
                                <p:cTn id="18" presetID="42" presetClass="entr" presetSubtype="0" fill="hold" nodeType="after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1000"/>
                                        <p:tgtEl>
                                          <p:spTgt spid="9"/>
                                        </p:tgtEl>
                                      </p:cBhvr>
                                    </p:animEffect>
                                    <p:anim calcmode="lin" valueType="num">
                                      <p:cBhvr>
                                        <p:cTn id="21" dur="1000" fill="hold"/>
                                        <p:tgtEl>
                                          <p:spTgt spid="9"/>
                                        </p:tgtEl>
                                        <p:attrNameLst>
                                          <p:attrName>ppt_x</p:attrName>
                                        </p:attrNameLst>
                                      </p:cBhvr>
                                      <p:tavLst>
                                        <p:tav tm="0">
                                          <p:val>
                                            <p:strVal val="#ppt_x"/>
                                          </p:val>
                                        </p:tav>
                                        <p:tav tm="100000">
                                          <p:val>
                                            <p:strVal val="#ppt_x"/>
                                          </p:val>
                                        </p:tav>
                                      </p:tavLst>
                                    </p:anim>
                                    <p:anim calcmode="lin" valueType="num">
                                      <p:cBhvr>
                                        <p:cTn id="22"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8">
                                            <p:txEl>
                                              <p:pRg st="0" end="0"/>
                                            </p:txEl>
                                          </p:spTgt>
                                        </p:tgtEl>
                                        <p:attrNameLst>
                                          <p:attrName>style.visibility</p:attrName>
                                        </p:attrNameLst>
                                      </p:cBhvr>
                                      <p:to>
                                        <p:strVal val="visible"/>
                                      </p:to>
                                    </p:set>
                                    <p:anim calcmode="lin" valueType="num">
                                      <p:cBhvr additive="base">
                                        <p:cTn id="27"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p:bldP spid="8"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285974" y="260648"/>
            <a:ext cx="4718073" cy="830997"/>
          </a:xfrm>
          <a:prstGeom prst="rect">
            <a:avLst/>
          </a:prstGeom>
          <a:noFill/>
        </p:spPr>
        <p:txBody>
          <a:bodyPr wrap="square" rtlCol="0">
            <a:spAutoFit/>
          </a:bodyPr>
          <a:lstStyle/>
          <a:p>
            <a:r>
              <a:rPr lang="en-US" sz="4800" dirty="0" smtClean="0">
                <a:solidFill>
                  <a:srgbClr val="00AEDB"/>
                </a:solidFill>
                <a:latin typeface="Bebas Neue" pitchFamily="34" charset="0"/>
              </a:rPr>
              <a:t>Virtual machines</a:t>
            </a:r>
            <a:endParaRPr lang="en-US" sz="4800" dirty="0">
              <a:solidFill>
                <a:srgbClr val="00AEDB"/>
              </a:solidFill>
              <a:latin typeface="Bebas Neue" pitchFamily="34" charset="0"/>
            </a:endParaRPr>
          </a:p>
        </p:txBody>
      </p:sp>
      <p:sp>
        <p:nvSpPr>
          <p:cNvPr id="13" name="TextBox 12"/>
          <p:cNvSpPr txBox="1"/>
          <p:nvPr/>
        </p:nvSpPr>
        <p:spPr>
          <a:xfrm>
            <a:off x="323528" y="2551544"/>
            <a:ext cx="3960440" cy="954107"/>
          </a:xfrm>
          <a:prstGeom prst="rect">
            <a:avLst/>
          </a:prstGeom>
          <a:noFill/>
        </p:spPr>
        <p:txBody>
          <a:bodyPr wrap="square" numCol="1" rtlCol="0">
            <a:spAutoFit/>
          </a:bodyPr>
          <a:lstStyle/>
          <a:p>
            <a:r>
              <a:rPr lang="en-US" sz="1400" dirty="0">
                <a:solidFill>
                  <a:schemeClr val="tx1">
                    <a:lumMod val="50000"/>
                    <a:lumOff val="50000"/>
                  </a:schemeClr>
                </a:solidFill>
                <a:latin typeface="Lato-Light" pitchFamily="34" charset="0"/>
                <a:ea typeface="Raleway" pitchFamily="2" charset="0"/>
              </a:rPr>
              <a:t>S</a:t>
            </a:r>
            <a:r>
              <a:rPr lang="en-US" sz="1400" dirty="0" smtClean="0">
                <a:solidFill>
                  <a:schemeClr val="tx1">
                    <a:lumMod val="50000"/>
                    <a:lumOff val="50000"/>
                  </a:schemeClr>
                </a:solidFill>
                <a:latin typeface="Lato-Light" pitchFamily="34" charset="0"/>
                <a:ea typeface="Raleway" pitchFamily="2" charset="0"/>
              </a:rPr>
              <a:t>oftware installed servers (guests), partially automated networks, manually configured operating systems, lightly automated deployments</a:t>
            </a:r>
            <a:endParaRPr lang="en-US" sz="1400" dirty="0">
              <a:solidFill>
                <a:schemeClr val="tx1">
                  <a:lumMod val="50000"/>
                  <a:lumOff val="50000"/>
                </a:schemeClr>
              </a:solidFill>
              <a:latin typeface="Lato-Light" pitchFamily="34" charset="0"/>
              <a:ea typeface="Raleway" pitchFamily="2" charset="0"/>
            </a:endParaRPr>
          </a:p>
        </p:txBody>
      </p:sp>
      <p:sp>
        <p:nvSpPr>
          <p:cNvPr id="5" name="TextBox 4"/>
          <p:cNvSpPr txBox="1"/>
          <p:nvPr/>
        </p:nvSpPr>
        <p:spPr>
          <a:xfrm>
            <a:off x="323528" y="3605580"/>
            <a:ext cx="3960440" cy="738664"/>
          </a:xfrm>
          <a:prstGeom prst="rect">
            <a:avLst/>
          </a:prstGeom>
          <a:noFill/>
        </p:spPr>
        <p:txBody>
          <a:bodyPr wrap="square" numCol="1" rtlCol="0">
            <a:spAutoFit/>
          </a:bodyPr>
          <a:lstStyle/>
          <a:p>
            <a:r>
              <a:rPr lang="en-US" sz="1400" dirty="0" smtClean="0">
                <a:solidFill>
                  <a:schemeClr val="tx1">
                    <a:lumMod val="50000"/>
                    <a:lumOff val="50000"/>
                  </a:schemeClr>
                </a:solidFill>
                <a:latin typeface="Lato-Light" pitchFamily="34" charset="0"/>
                <a:ea typeface="Raleway" pitchFamily="2" charset="0"/>
              </a:rPr>
              <a:t>The main improvement was for infrastructure people in provisioning hardware, servers and networks</a:t>
            </a:r>
          </a:p>
        </p:txBody>
      </p:sp>
      <p:pic>
        <p:nvPicPr>
          <p:cNvPr id="3" name="Picture 2"/>
          <p:cNvPicPr>
            <a:picLocks noChangeAspect="1"/>
          </p:cNvPicPr>
          <p:nvPr/>
        </p:nvPicPr>
        <p:blipFill>
          <a:blip r:embed="rId2"/>
          <a:stretch>
            <a:fillRect/>
          </a:stretch>
        </p:blipFill>
        <p:spPr>
          <a:xfrm>
            <a:off x="4644008" y="1340768"/>
            <a:ext cx="3672408" cy="3672408"/>
          </a:xfrm>
          <a:prstGeom prst="rect">
            <a:avLst/>
          </a:prstGeom>
        </p:spPr>
      </p:pic>
    </p:spTree>
    <p:extLst>
      <p:ext uri="{BB962C8B-B14F-4D97-AF65-F5344CB8AC3E}">
        <p14:creationId xmlns:p14="http://schemas.microsoft.com/office/powerpoint/2010/main" val="210509034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 calcmode="lin" valueType="num">
                                      <p:cBhvr additive="base">
                                        <p:cTn id="7" dur="500" fill="hold"/>
                                        <p:tgtEl>
                                          <p:spTgt spid="1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3">
                                            <p:txEl>
                                              <p:pRg st="0" end="0"/>
                                            </p:txEl>
                                          </p:spTgt>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 calcmode="lin" valueType="num">
                                      <p:cBhvr additive="base">
                                        <p:cTn id="12"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bldP spid="5"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285974" y="260648"/>
            <a:ext cx="4718073" cy="830997"/>
          </a:xfrm>
          <a:prstGeom prst="rect">
            <a:avLst/>
          </a:prstGeom>
          <a:noFill/>
        </p:spPr>
        <p:txBody>
          <a:bodyPr wrap="square" rtlCol="0">
            <a:spAutoFit/>
          </a:bodyPr>
          <a:lstStyle/>
          <a:p>
            <a:r>
              <a:rPr lang="en-US" sz="4800" dirty="0" err="1" smtClean="0">
                <a:solidFill>
                  <a:srgbClr val="00AEDB"/>
                </a:solidFill>
                <a:latin typeface="Bebas Neue" pitchFamily="34" charset="0"/>
              </a:rPr>
              <a:t>Devops</a:t>
            </a:r>
            <a:endParaRPr lang="en-US" sz="4800" dirty="0">
              <a:solidFill>
                <a:srgbClr val="00AEDB"/>
              </a:solidFill>
              <a:latin typeface="Bebas Neue" pitchFamily="34" charset="0"/>
            </a:endParaRPr>
          </a:p>
        </p:txBody>
      </p:sp>
      <p:sp>
        <p:nvSpPr>
          <p:cNvPr id="13" name="TextBox 12"/>
          <p:cNvSpPr txBox="1"/>
          <p:nvPr/>
        </p:nvSpPr>
        <p:spPr>
          <a:xfrm>
            <a:off x="286034" y="1247750"/>
            <a:ext cx="3960440" cy="2677656"/>
          </a:xfrm>
          <a:prstGeom prst="rect">
            <a:avLst/>
          </a:prstGeom>
          <a:noFill/>
        </p:spPr>
        <p:txBody>
          <a:bodyPr wrap="square" numCol="1" rtlCol="0">
            <a:spAutoFit/>
          </a:bodyPr>
          <a:lstStyle/>
          <a:p>
            <a:r>
              <a:rPr lang="en-US" sz="1400" dirty="0" smtClean="0">
                <a:solidFill>
                  <a:schemeClr val="tx1">
                    <a:lumMod val="50000"/>
                    <a:lumOff val="50000"/>
                  </a:schemeClr>
                </a:solidFill>
                <a:latin typeface="Lato-Light" pitchFamily="34" charset="0"/>
                <a:ea typeface="Raleway" pitchFamily="2" charset="0"/>
              </a:rPr>
              <a:t>From Wikipedia </a:t>
            </a:r>
          </a:p>
          <a:p>
            <a:endParaRPr lang="en-US" sz="1400" dirty="0">
              <a:solidFill>
                <a:schemeClr val="tx1">
                  <a:lumMod val="50000"/>
                  <a:lumOff val="50000"/>
                </a:schemeClr>
              </a:solidFill>
              <a:latin typeface="Lato-Light" pitchFamily="34" charset="0"/>
              <a:ea typeface="Raleway" pitchFamily="2" charset="0"/>
            </a:endParaRPr>
          </a:p>
          <a:p>
            <a:r>
              <a:rPr lang="en-US" sz="1400" dirty="0">
                <a:solidFill>
                  <a:schemeClr val="tx1">
                    <a:lumMod val="50000"/>
                    <a:lumOff val="50000"/>
                  </a:schemeClr>
                </a:solidFill>
                <a:latin typeface="Lato-Light" pitchFamily="34" charset="0"/>
                <a:ea typeface="Raleway" pitchFamily="2" charset="0"/>
              </a:rPr>
              <a:t>DevOps (a clipped compound of "development" and "operations") is a culture, movement or practice that emphasizes the collaboration and communication of both software developers and other information-technology (IT) professionals while automating the process of software delivery and infrastructure changes</a:t>
            </a:r>
            <a:r>
              <a:rPr lang="en-US" sz="1400" dirty="0" smtClean="0">
                <a:solidFill>
                  <a:schemeClr val="tx1">
                    <a:lumMod val="50000"/>
                    <a:lumOff val="50000"/>
                  </a:schemeClr>
                </a:solidFill>
                <a:latin typeface="Lato-Light" pitchFamily="34" charset="0"/>
                <a:ea typeface="Raleway" pitchFamily="2" charset="0"/>
              </a:rPr>
              <a:t>. </a:t>
            </a:r>
            <a:r>
              <a:rPr lang="en-US" sz="1400" dirty="0">
                <a:solidFill>
                  <a:schemeClr val="tx1">
                    <a:lumMod val="50000"/>
                    <a:lumOff val="50000"/>
                  </a:schemeClr>
                </a:solidFill>
                <a:latin typeface="Lato-Light" pitchFamily="34" charset="0"/>
                <a:ea typeface="Raleway" pitchFamily="2" charset="0"/>
              </a:rPr>
              <a:t>It aims at establishing a culture and environment where building, testing, and releasing software, can happen rapidly, frequently, and more reliably.</a:t>
            </a:r>
          </a:p>
        </p:txBody>
      </p:sp>
      <p:pic>
        <p:nvPicPr>
          <p:cNvPr id="2" name="Picture 1"/>
          <p:cNvPicPr>
            <a:picLocks noChangeAspect="1"/>
          </p:cNvPicPr>
          <p:nvPr/>
        </p:nvPicPr>
        <p:blipFill>
          <a:blip r:embed="rId2"/>
          <a:stretch>
            <a:fillRect/>
          </a:stretch>
        </p:blipFill>
        <p:spPr>
          <a:xfrm>
            <a:off x="4283968" y="1247750"/>
            <a:ext cx="4191000" cy="3981450"/>
          </a:xfrm>
          <a:prstGeom prst="rect">
            <a:avLst/>
          </a:prstGeom>
        </p:spPr>
      </p:pic>
    </p:spTree>
    <p:extLst>
      <p:ext uri="{BB962C8B-B14F-4D97-AF65-F5344CB8AC3E}">
        <p14:creationId xmlns:p14="http://schemas.microsoft.com/office/powerpoint/2010/main" val="404403517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 calcmode="lin" valueType="num">
                                      <p:cBhvr additive="base">
                                        <p:cTn id="7" dur="500" fill="hold"/>
                                        <p:tgtEl>
                                          <p:spTgt spid="1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3">
                                            <p:txEl>
                                              <p:pRg st="2" end="2"/>
                                            </p:txEl>
                                          </p:spTgt>
                                        </p:tgtEl>
                                        <p:attrNameLst>
                                          <p:attrName>style.visibility</p:attrName>
                                        </p:attrNameLst>
                                      </p:cBhvr>
                                      <p:to>
                                        <p:strVal val="visible"/>
                                      </p:to>
                                    </p:set>
                                    <p:anim calcmode="lin" valueType="num">
                                      <p:cBhvr additive="base">
                                        <p:cTn id="13" dur="500" fill="hold"/>
                                        <p:tgtEl>
                                          <p:spTgt spid="1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285974" y="260648"/>
            <a:ext cx="4718073" cy="830997"/>
          </a:xfrm>
          <a:prstGeom prst="rect">
            <a:avLst/>
          </a:prstGeom>
          <a:noFill/>
        </p:spPr>
        <p:txBody>
          <a:bodyPr wrap="square" rtlCol="0">
            <a:spAutoFit/>
          </a:bodyPr>
          <a:lstStyle/>
          <a:p>
            <a:r>
              <a:rPr lang="en-US" sz="4800" dirty="0" err="1" smtClean="0">
                <a:solidFill>
                  <a:srgbClr val="00AEDB"/>
                </a:solidFill>
                <a:latin typeface="Bebas Neue" pitchFamily="34" charset="0"/>
              </a:rPr>
              <a:t>Devops</a:t>
            </a:r>
            <a:r>
              <a:rPr lang="en-US" sz="4800" dirty="0" smtClean="0">
                <a:solidFill>
                  <a:srgbClr val="00AEDB"/>
                </a:solidFill>
                <a:latin typeface="Bebas Neue" pitchFamily="34" charset="0"/>
              </a:rPr>
              <a:t> 1.0</a:t>
            </a:r>
            <a:endParaRPr lang="en-US" sz="4800" dirty="0">
              <a:solidFill>
                <a:srgbClr val="00AEDB"/>
              </a:solidFill>
              <a:latin typeface="Bebas Neue" pitchFamily="34" charset="0"/>
            </a:endParaRPr>
          </a:p>
        </p:txBody>
      </p:sp>
      <p:sp>
        <p:nvSpPr>
          <p:cNvPr id="13" name="TextBox 12"/>
          <p:cNvSpPr txBox="1"/>
          <p:nvPr/>
        </p:nvSpPr>
        <p:spPr>
          <a:xfrm>
            <a:off x="323528" y="2551544"/>
            <a:ext cx="3960440" cy="954107"/>
          </a:xfrm>
          <a:prstGeom prst="rect">
            <a:avLst/>
          </a:prstGeom>
          <a:noFill/>
        </p:spPr>
        <p:txBody>
          <a:bodyPr wrap="square" numCol="1" rtlCol="0">
            <a:spAutoFit/>
          </a:bodyPr>
          <a:lstStyle/>
          <a:p>
            <a:r>
              <a:rPr lang="en-US" sz="1400" dirty="0">
                <a:solidFill>
                  <a:schemeClr val="tx1">
                    <a:lumMod val="50000"/>
                    <a:lumOff val="50000"/>
                  </a:schemeClr>
                </a:solidFill>
                <a:latin typeface="Lato-Light" pitchFamily="34" charset="0"/>
                <a:ea typeface="Raleway" pitchFamily="2" charset="0"/>
              </a:rPr>
              <a:t>S</a:t>
            </a:r>
            <a:r>
              <a:rPr lang="en-US" sz="1400" dirty="0" smtClean="0">
                <a:solidFill>
                  <a:schemeClr val="tx1">
                    <a:lumMod val="50000"/>
                    <a:lumOff val="50000"/>
                  </a:schemeClr>
                </a:solidFill>
                <a:latin typeface="Lato-Light" pitchFamily="34" charset="0"/>
                <a:ea typeface="Raleway" pitchFamily="2" charset="0"/>
              </a:rPr>
              <a:t>oftware installed servers (guests), fully automated network setup, automated OS setup, automated application setup, automated deployments</a:t>
            </a:r>
            <a:endParaRPr lang="en-US" sz="1400" dirty="0">
              <a:solidFill>
                <a:schemeClr val="tx1">
                  <a:lumMod val="50000"/>
                  <a:lumOff val="50000"/>
                </a:schemeClr>
              </a:solidFill>
              <a:latin typeface="Lato-Light" pitchFamily="34" charset="0"/>
              <a:ea typeface="Raleway" pitchFamily="2" charset="0"/>
            </a:endParaRPr>
          </a:p>
        </p:txBody>
      </p:sp>
      <p:sp>
        <p:nvSpPr>
          <p:cNvPr id="5" name="TextBox 4"/>
          <p:cNvSpPr txBox="1"/>
          <p:nvPr/>
        </p:nvSpPr>
        <p:spPr>
          <a:xfrm>
            <a:off x="323528" y="3605580"/>
            <a:ext cx="3960440" cy="954107"/>
          </a:xfrm>
          <a:prstGeom prst="rect">
            <a:avLst/>
          </a:prstGeom>
          <a:noFill/>
        </p:spPr>
        <p:txBody>
          <a:bodyPr wrap="square" numCol="1" rtlCol="0">
            <a:spAutoFit/>
          </a:bodyPr>
          <a:lstStyle/>
          <a:p>
            <a:r>
              <a:rPr lang="en-US" sz="1400" dirty="0" smtClean="0">
                <a:solidFill>
                  <a:schemeClr val="tx1">
                    <a:lumMod val="50000"/>
                    <a:lumOff val="50000"/>
                  </a:schemeClr>
                </a:solidFill>
                <a:latin typeface="Lato-Light" pitchFamily="34" charset="0"/>
                <a:ea typeface="Raleway" pitchFamily="2" charset="0"/>
              </a:rPr>
              <a:t>The big improvement was for development teams to automate setup their own dev environments, usually on IT team provided virtual machines. At Omni, we use </a:t>
            </a:r>
            <a:r>
              <a:rPr lang="en-US" sz="1400" dirty="0" err="1" smtClean="0">
                <a:solidFill>
                  <a:schemeClr val="tx1">
                    <a:lumMod val="50000"/>
                    <a:lumOff val="50000"/>
                  </a:schemeClr>
                </a:solidFill>
                <a:latin typeface="Lato-Light" pitchFamily="34" charset="0"/>
                <a:ea typeface="Raleway" pitchFamily="2" charset="0"/>
              </a:rPr>
              <a:t>Proxmox</a:t>
            </a:r>
            <a:endParaRPr lang="en-US" sz="1400" dirty="0" smtClean="0">
              <a:solidFill>
                <a:schemeClr val="tx1">
                  <a:lumMod val="50000"/>
                  <a:lumOff val="50000"/>
                </a:schemeClr>
              </a:solidFill>
              <a:latin typeface="Lato-Light" pitchFamily="34" charset="0"/>
              <a:ea typeface="Raleway" pitchFamily="2" charset="0"/>
            </a:endParaRPr>
          </a:p>
        </p:txBody>
      </p:sp>
      <p:pic>
        <p:nvPicPr>
          <p:cNvPr id="3" name="Picture 2"/>
          <p:cNvPicPr>
            <a:picLocks noChangeAspect="1"/>
          </p:cNvPicPr>
          <p:nvPr/>
        </p:nvPicPr>
        <p:blipFill>
          <a:blip r:embed="rId2"/>
          <a:stretch>
            <a:fillRect/>
          </a:stretch>
        </p:blipFill>
        <p:spPr>
          <a:xfrm>
            <a:off x="4644008" y="1340768"/>
            <a:ext cx="3672408" cy="3672408"/>
          </a:xfrm>
          <a:prstGeom prst="rect">
            <a:avLst/>
          </a:prstGeom>
        </p:spPr>
      </p:pic>
      <p:sp>
        <p:nvSpPr>
          <p:cNvPr id="6" name="TextBox 5"/>
          <p:cNvSpPr txBox="1"/>
          <p:nvPr/>
        </p:nvSpPr>
        <p:spPr>
          <a:xfrm>
            <a:off x="285974" y="4659616"/>
            <a:ext cx="3960440" cy="523220"/>
          </a:xfrm>
          <a:prstGeom prst="rect">
            <a:avLst/>
          </a:prstGeom>
          <a:noFill/>
        </p:spPr>
        <p:txBody>
          <a:bodyPr wrap="square" numCol="1" rtlCol="0">
            <a:spAutoFit/>
          </a:bodyPr>
          <a:lstStyle/>
          <a:p>
            <a:r>
              <a:rPr lang="en-US" sz="1400" dirty="0" smtClean="0">
                <a:solidFill>
                  <a:schemeClr val="tx1">
                    <a:lumMod val="50000"/>
                    <a:lumOff val="50000"/>
                  </a:schemeClr>
                </a:solidFill>
                <a:latin typeface="Lato-Light" pitchFamily="34" charset="0"/>
                <a:ea typeface="Raleway" pitchFamily="2" charset="0"/>
              </a:rPr>
              <a:t>Mapping a portion of the filesystem to a location on the host was very important here</a:t>
            </a:r>
          </a:p>
        </p:txBody>
      </p:sp>
    </p:spTree>
    <p:extLst>
      <p:ext uri="{BB962C8B-B14F-4D97-AF65-F5344CB8AC3E}">
        <p14:creationId xmlns:p14="http://schemas.microsoft.com/office/powerpoint/2010/main" val="102684209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 calcmode="lin" valueType="num">
                                      <p:cBhvr additive="base">
                                        <p:cTn id="7" dur="500" fill="hold"/>
                                        <p:tgtEl>
                                          <p:spTgt spid="1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3">
                                            <p:txEl>
                                              <p:pRg st="0" end="0"/>
                                            </p:txEl>
                                          </p:spTgt>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 calcmode="lin" valueType="num">
                                      <p:cBhvr additive="base">
                                        <p:cTn id="12"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grpId="0" nodeType="afterEffect">
                                  <p:stCondLst>
                                    <p:cond delay="0"/>
                                  </p:stCondLst>
                                  <p:childTnLst>
                                    <p:set>
                                      <p:cBhvr>
                                        <p:cTn id="16" dur="1" fill="hold">
                                          <p:stCondLst>
                                            <p:cond delay="0"/>
                                          </p:stCondLst>
                                        </p:cTn>
                                        <p:tgtEl>
                                          <p:spTgt spid="6">
                                            <p:txEl>
                                              <p:pRg st="0" end="0"/>
                                            </p:txEl>
                                          </p:spTgt>
                                        </p:tgtEl>
                                        <p:attrNameLst>
                                          <p:attrName>style.visibility</p:attrName>
                                        </p:attrNameLst>
                                      </p:cBhvr>
                                      <p:to>
                                        <p:strVal val="visible"/>
                                      </p:to>
                                    </p:set>
                                    <p:anim calcmode="lin" valueType="num">
                                      <p:cBhvr additive="base">
                                        <p:cTn id="17"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bldP spid="5" grpId="0" build="p"/>
      <p:bldP spid="6"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285974" y="260648"/>
            <a:ext cx="4718073" cy="830997"/>
          </a:xfrm>
          <a:prstGeom prst="rect">
            <a:avLst/>
          </a:prstGeom>
          <a:noFill/>
        </p:spPr>
        <p:txBody>
          <a:bodyPr wrap="square" rtlCol="0">
            <a:spAutoFit/>
          </a:bodyPr>
          <a:lstStyle/>
          <a:p>
            <a:r>
              <a:rPr lang="en-US" sz="4800" dirty="0" err="1" smtClean="0">
                <a:solidFill>
                  <a:srgbClr val="00AEDB"/>
                </a:solidFill>
                <a:latin typeface="Bebas Neue" pitchFamily="34" charset="0"/>
              </a:rPr>
              <a:t>Devops</a:t>
            </a:r>
            <a:r>
              <a:rPr lang="en-US" sz="4800" dirty="0" smtClean="0">
                <a:solidFill>
                  <a:srgbClr val="00AEDB"/>
                </a:solidFill>
                <a:latin typeface="Bebas Neue" pitchFamily="34" charset="0"/>
              </a:rPr>
              <a:t> 1.0</a:t>
            </a:r>
            <a:endParaRPr lang="en-US" sz="4800" dirty="0">
              <a:solidFill>
                <a:srgbClr val="00AEDB"/>
              </a:solidFill>
              <a:latin typeface="Bebas Neue" pitchFamily="34" charset="0"/>
            </a:endParaRPr>
          </a:p>
        </p:txBody>
      </p:sp>
      <p:sp>
        <p:nvSpPr>
          <p:cNvPr id="13" name="TextBox 12"/>
          <p:cNvSpPr txBox="1"/>
          <p:nvPr/>
        </p:nvSpPr>
        <p:spPr>
          <a:xfrm>
            <a:off x="323528" y="2551544"/>
            <a:ext cx="3960440" cy="307777"/>
          </a:xfrm>
          <a:prstGeom prst="rect">
            <a:avLst/>
          </a:prstGeom>
          <a:noFill/>
        </p:spPr>
        <p:txBody>
          <a:bodyPr wrap="square" numCol="1" rtlCol="0">
            <a:spAutoFit/>
          </a:bodyPr>
          <a:lstStyle/>
          <a:p>
            <a:r>
              <a:rPr lang="en-US" sz="1400" dirty="0" smtClean="0">
                <a:solidFill>
                  <a:schemeClr val="tx1">
                    <a:lumMod val="50000"/>
                    <a:lumOff val="50000"/>
                  </a:schemeClr>
                </a:solidFill>
                <a:latin typeface="Lato-Light" pitchFamily="34" charset="0"/>
                <a:ea typeface="Raleway" pitchFamily="2" charset="0"/>
              </a:rPr>
              <a:t>OS setup by Vagrant, Chef, </a:t>
            </a:r>
            <a:r>
              <a:rPr lang="en-US" sz="1400" dirty="0" smtClean="0">
                <a:solidFill>
                  <a:schemeClr val="tx1">
                    <a:lumMod val="50000"/>
                    <a:lumOff val="50000"/>
                  </a:schemeClr>
                </a:solidFill>
                <a:latin typeface="Lato-Light" pitchFamily="34" charset="0"/>
                <a:ea typeface="Raleway" pitchFamily="2" charset="0"/>
              </a:rPr>
              <a:t>Puppet, </a:t>
            </a:r>
            <a:r>
              <a:rPr lang="en-US" sz="1400" dirty="0" err="1" smtClean="0">
                <a:solidFill>
                  <a:schemeClr val="tx1">
                    <a:lumMod val="50000"/>
                    <a:lumOff val="50000"/>
                  </a:schemeClr>
                </a:solidFill>
                <a:latin typeface="Lato-Light" pitchFamily="34" charset="0"/>
                <a:ea typeface="Raleway" pitchFamily="2" charset="0"/>
              </a:rPr>
              <a:t>Ansible</a:t>
            </a:r>
            <a:endParaRPr lang="en-US" sz="1400" dirty="0">
              <a:solidFill>
                <a:schemeClr val="tx1">
                  <a:lumMod val="50000"/>
                  <a:lumOff val="50000"/>
                </a:schemeClr>
              </a:solidFill>
              <a:latin typeface="Lato-Light" pitchFamily="34" charset="0"/>
              <a:ea typeface="Raleway" pitchFamily="2" charset="0"/>
            </a:endParaRPr>
          </a:p>
        </p:txBody>
      </p:sp>
      <p:sp>
        <p:nvSpPr>
          <p:cNvPr id="5" name="TextBox 4"/>
          <p:cNvSpPr txBox="1"/>
          <p:nvPr/>
        </p:nvSpPr>
        <p:spPr>
          <a:xfrm>
            <a:off x="285974" y="2983592"/>
            <a:ext cx="3960440" cy="523220"/>
          </a:xfrm>
          <a:prstGeom prst="rect">
            <a:avLst/>
          </a:prstGeom>
          <a:noFill/>
        </p:spPr>
        <p:txBody>
          <a:bodyPr wrap="square" numCol="1" rtlCol="0">
            <a:spAutoFit/>
          </a:bodyPr>
          <a:lstStyle/>
          <a:p>
            <a:r>
              <a:rPr lang="en-US" sz="1400" dirty="0" smtClean="0">
                <a:solidFill>
                  <a:schemeClr val="tx1">
                    <a:lumMod val="50000"/>
                    <a:lumOff val="50000"/>
                  </a:schemeClr>
                </a:solidFill>
                <a:latin typeface="Lato-Light" pitchFamily="34" charset="0"/>
                <a:ea typeface="Raleway" pitchFamily="2" charset="0"/>
              </a:rPr>
              <a:t>Provisioning (Application setup) by Chef, PowerShell, </a:t>
            </a:r>
            <a:r>
              <a:rPr lang="en-US" sz="1400" dirty="0" smtClean="0">
                <a:solidFill>
                  <a:schemeClr val="tx1">
                    <a:lumMod val="50000"/>
                    <a:lumOff val="50000"/>
                  </a:schemeClr>
                </a:solidFill>
                <a:latin typeface="Lato-Light" pitchFamily="34" charset="0"/>
                <a:ea typeface="Raleway" pitchFamily="2" charset="0"/>
              </a:rPr>
              <a:t>bash, </a:t>
            </a:r>
            <a:r>
              <a:rPr lang="en-US" sz="1400" dirty="0" err="1" smtClean="0">
                <a:solidFill>
                  <a:schemeClr val="tx1">
                    <a:lumMod val="50000"/>
                    <a:lumOff val="50000"/>
                  </a:schemeClr>
                </a:solidFill>
                <a:latin typeface="Lato-Light" pitchFamily="34" charset="0"/>
                <a:ea typeface="Raleway" pitchFamily="2" charset="0"/>
              </a:rPr>
              <a:t>Ansible</a:t>
            </a:r>
            <a:endParaRPr lang="en-US" sz="1400" dirty="0" smtClean="0">
              <a:solidFill>
                <a:schemeClr val="tx1">
                  <a:lumMod val="50000"/>
                  <a:lumOff val="50000"/>
                </a:schemeClr>
              </a:solidFill>
              <a:latin typeface="Lato-Light" pitchFamily="34" charset="0"/>
              <a:ea typeface="Raleway" pitchFamily="2" charset="0"/>
            </a:endParaRPr>
          </a:p>
        </p:txBody>
      </p:sp>
      <p:pic>
        <p:nvPicPr>
          <p:cNvPr id="3" name="Picture 2"/>
          <p:cNvPicPr>
            <a:picLocks noChangeAspect="1"/>
          </p:cNvPicPr>
          <p:nvPr/>
        </p:nvPicPr>
        <p:blipFill>
          <a:blip r:embed="rId2"/>
          <a:stretch>
            <a:fillRect/>
          </a:stretch>
        </p:blipFill>
        <p:spPr>
          <a:xfrm>
            <a:off x="4644008" y="1340768"/>
            <a:ext cx="3672408" cy="3672408"/>
          </a:xfrm>
          <a:prstGeom prst="rect">
            <a:avLst/>
          </a:prstGeom>
        </p:spPr>
      </p:pic>
      <p:sp>
        <p:nvSpPr>
          <p:cNvPr id="6" name="TextBox 5"/>
          <p:cNvSpPr txBox="1"/>
          <p:nvPr/>
        </p:nvSpPr>
        <p:spPr>
          <a:xfrm>
            <a:off x="285974" y="3511676"/>
            <a:ext cx="3960440" cy="738664"/>
          </a:xfrm>
          <a:prstGeom prst="rect">
            <a:avLst/>
          </a:prstGeom>
          <a:noFill/>
        </p:spPr>
        <p:txBody>
          <a:bodyPr wrap="square" numCol="1" rtlCol="0">
            <a:spAutoFit/>
          </a:bodyPr>
          <a:lstStyle/>
          <a:p>
            <a:r>
              <a:rPr lang="en-US" sz="1400" dirty="0" smtClean="0">
                <a:solidFill>
                  <a:schemeClr val="tx1">
                    <a:lumMod val="50000"/>
                    <a:lumOff val="50000"/>
                  </a:schemeClr>
                </a:solidFill>
                <a:latin typeface="Lato-Light" pitchFamily="34" charset="0"/>
                <a:ea typeface="Raleway" pitchFamily="2" charset="0"/>
              </a:rPr>
              <a:t>Local development can be in your normal toolset on the host computer, mapped virtually to the distribution area on the VM</a:t>
            </a:r>
          </a:p>
        </p:txBody>
      </p:sp>
    </p:spTree>
    <p:extLst>
      <p:ext uri="{BB962C8B-B14F-4D97-AF65-F5344CB8AC3E}">
        <p14:creationId xmlns:p14="http://schemas.microsoft.com/office/powerpoint/2010/main" val="362491036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 calcmode="lin" valueType="num">
                                      <p:cBhvr additive="base">
                                        <p:cTn id="7" dur="500" fill="hold"/>
                                        <p:tgtEl>
                                          <p:spTgt spid="1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3">
                                            <p:txEl>
                                              <p:pRg st="0" end="0"/>
                                            </p:txEl>
                                          </p:spTgt>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 calcmode="lin" valueType="num">
                                      <p:cBhvr additive="base">
                                        <p:cTn id="12"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grpId="0" nodeType="afterEffect">
                                  <p:stCondLst>
                                    <p:cond delay="0"/>
                                  </p:stCondLst>
                                  <p:childTnLst>
                                    <p:set>
                                      <p:cBhvr>
                                        <p:cTn id="16" dur="1" fill="hold">
                                          <p:stCondLst>
                                            <p:cond delay="0"/>
                                          </p:stCondLst>
                                        </p:cTn>
                                        <p:tgtEl>
                                          <p:spTgt spid="6">
                                            <p:txEl>
                                              <p:pRg st="0" end="0"/>
                                            </p:txEl>
                                          </p:spTgt>
                                        </p:tgtEl>
                                        <p:attrNameLst>
                                          <p:attrName>style.visibility</p:attrName>
                                        </p:attrNameLst>
                                      </p:cBhvr>
                                      <p:to>
                                        <p:strVal val="visible"/>
                                      </p:to>
                                    </p:set>
                                    <p:anim calcmode="lin" valueType="num">
                                      <p:cBhvr additive="base">
                                        <p:cTn id="17"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bldP spid="5" grpId="0" build="p"/>
      <p:bldP spid="6"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285974" y="260648"/>
            <a:ext cx="4718073" cy="830997"/>
          </a:xfrm>
          <a:prstGeom prst="rect">
            <a:avLst/>
          </a:prstGeom>
          <a:noFill/>
        </p:spPr>
        <p:txBody>
          <a:bodyPr wrap="square" rtlCol="0">
            <a:spAutoFit/>
          </a:bodyPr>
          <a:lstStyle/>
          <a:p>
            <a:r>
              <a:rPr lang="en-US" sz="4800" dirty="0" err="1" smtClean="0">
                <a:solidFill>
                  <a:srgbClr val="00AEDB"/>
                </a:solidFill>
                <a:latin typeface="Bebas Neue" pitchFamily="34" charset="0"/>
              </a:rPr>
              <a:t>Devops</a:t>
            </a:r>
            <a:r>
              <a:rPr lang="en-US" sz="4800" dirty="0" smtClean="0">
                <a:solidFill>
                  <a:srgbClr val="00AEDB"/>
                </a:solidFill>
                <a:latin typeface="Bebas Neue" pitchFamily="34" charset="0"/>
              </a:rPr>
              <a:t> 1.0</a:t>
            </a:r>
            <a:endParaRPr lang="en-US" sz="4800" dirty="0">
              <a:solidFill>
                <a:srgbClr val="00AEDB"/>
              </a:solidFill>
              <a:latin typeface="Bebas Neue" pitchFamily="34" charset="0"/>
            </a:endParaRPr>
          </a:p>
        </p:txBody>
      </p:sp>
      <p:sp>
        <p:nvSpPr>
          <p:cNvPr id="13" name="TextBox 12"/>
          <p:cNvSpPr txBox="1"/>
          <p:nvPr/>
        </p:nvSpPr>
        <p:spPr>
          <a:xfrm>
            <a:off x="2142989" y="1229221"/>
            <a:ext cx="4680519" cy="307777"/>
          </a:xfrm>
          <a:prstGeom prst="rect">
            <a:avLst/>
          </a:prstGeom>
          <a:noFill/>
        </p:spPr>
        <p:txBody>
          <a:bodyPr wrap="square" numCol="1" rtlCol="0">
            <a:spAutoFit/>
          </a:bodyPr>
          <a:lstStyle/>
          <a:p>
            <a:r>
              <a:rPr lang="en-US" sz="1400" dirty="0" smtClean="0">
                <a:solidFill>
                  <a:schemeClr val="tx1">
                    <a:lumMod val="50000"/>
                    <a:lumOff val="50000"/>
                  </a:schemeClr>
                </a:solidFill>
                <a:latin typeface="Lato-Light" pitchFamily="34" charset="0"/>
                <a:ea typeface="Raleway" pitchFamily="2" charset="0"/>
              </a:rPr>
              <a:t>We build the box, we deploy to it and life is good</a:t>
            </a:r>
            <a:endParaRPr lang="en-US" sz="1400" dirty="0">
              <a:solidFill>
                <a:schemeClr val="tx1">
                  <a:lumMod val="50000"/>
                  <a:lumOff val="50000"/>
                </a:schemeClr>
              </a:solidFill>
              <a:latin typeface="Lato-Light" pitchFamily="34" charset="0"/>
              <a:ea typeface="Raleway" pitchFamily="2"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31640" y="1669978"/>
            <a:ext cx="6303218" cy="4202967"/>
          </a:xfrm>
          <a:prstGeom prst="rect">
            <a:avLst/>
          </a:prstGeom>
        </p:spPr>
      </p:pic>
    </p:spTree>
    <p:extLst>
      <p:ext uri="{BB962C8B-B14F-4D97-AF65-F5344CB8AC3E}">
        <p14:creationId xmlns:p14="http://schemas.microsoft.com/office/powerpoint/2010/main" val="76656654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 calcmode="lin" valueType="num">
                                      <p:cBhvr additive="base">
                                        <p:cTn id="7" dur="500" fill="hold"/>
                                        <p:tgtEl>
                                          <p:spTgt spid="1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285974" y="260648"/>
            <a:ext cx="4718073" cy="830997"/>
          </a:xfrm>
          <a:prstGeom prst="rect">
            <a:avLst/>
          </a:prstGeom>
          <a:noFill/>
        </p:spPr>
        <p:txBody>
          <a:bodyPr wrap="square" rtlCol="0">
            <a:spAutoFit/>
          </a:bodyPr>
          <a:lstStyle/>
          <a:p>
            <a:r>
              <a:rPr lang="en-US" sz="4800" dirty="0" err="1" smtClean="0">
                <a:solidFill>
                  <a:srgbClr val="00AEDB"/>
                </a:solidFill>
                <a:latin typeface="Bebas Neue" pitchFamily="34" charset="0"/>
              </a:rPr>
              <a:t>Devops</a:t>
            </a:r>
            <a:r>
              <a:rPr lang="en-US" sz="4800" dirty="0" smtClean="0">
                <a:solidFill>
                  <a:srgbClr val="00AEDB"/>
                </a:solidFill>
                <a:latin typeface="Bebas Neue" pitchFamily="34" charset="0"/>
              </a:rPr>
              <a:t> 1.0</a:t>
            </a:r>
            <a:endParaRPr lang="en-US" sz="4800" dirty="0">
              <a:solidFill>
                <a:srgbClr val="00AEDB"/>
              </a:solidFill>
              <a:latin typeface="Bebas Neue" pitchFamily="34" charset="0"/>
            </a:endParaRPr>
          </a:p>
        </p:txBody>
      </p:sp>
      <p:sp>
        <p:nvSpPr>
          <p:cNvPr id="13" name="TextBox 12"/>
          <p:cNvSpPr txBox="1"/>
          <p:nvPr/>
        </p:nvSpPr>
        <p:spPr>
          <a:xfrm>
            <a:off x="2142989" y="1229221"/>
            <a:ext cx="4680519" cy="307777"/>
          </a:xfrm>
          <a:prstGeom prst="rect">
            <a:avLst/>
          </a:prstGeom>
          <a:noFill/>
        </p:spPr>
        <p:txBody>
          <a:bodyPr wrap="square" numCol="1" rtlCol="0">
            <a:spAutoFit/>
          </a:bodyPr>
          <a:lstStyle/>
          <a:p>
            <a:r>
              <a:rPr lang="en-US" sz="1400" dirty="0" smtClean="0">
                <a:solidFill>
                  <a:schemeClr val="tx1">
                    <a:lumMod val="50000"/>
                    <a:lumOff val="50000"/>
                  </a:schemeClr>
                </a:solidFill>
                <a:latin typeface="Lato-Light" pitchFamily="34" charset="0"/>
                <a:ea typeface="Raleway" pitchFamily="2" charset="0"/>
              </a:rPr>
              <a:t>We keep deploying to it and what do you end up with?</a:t>
            </a:r>
            <a:endParaRPr lang="en-US" sz="1400" dirty="0">
              <a:solidFill>
                <a:schemeClr val="tx1">
                  <a:lumMod val="50000"/>
                  <a:lumOff val="50000"/>
                </a:schemeClr>
              </a:solidFill>
              <a:latin typeface="Lato-Light" pitchFamily="34" charset="0"/>
              <a:ea typeface="Raleway" pitchFamily="2"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7624" y="1679577"/>
            <a:ext cx="5915248" cy="4416039"/>
          </a:xfrm>
          <a:prstGeom prst="rect">
            <a:avLst/>
          </a:prstGeom>
        </p:spPr>
      </p:pic>
    </p:spTree>
    <p:extLst>
      <p:ext uri="{BB962C8B-B14F-4D97-AF65-F5344CB8AC3E}">
        <p14:creationId xmlns:p14="http://schemas.microsoft.com/office/powerpoint/2010/main" val="340735277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 calcmode="lin" valueType="num">
                                      <p:cBhvr additive="base">
                                        <p:cTn id="7" dur="500" fill="hold"/>
                                        <p:tgtEl>
                                          <p:spTgt spid="1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bldLst>
  </p:timing>
</p:sld>
</file>

<file path=ppt/theme/theme1.xml><?xml version="1.0" encoding="utf-8"?>
<a:theme xmlns:a="http://schemas.openxmlformats.org/drawingml/2006/main" name="Omni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mni Theme">
      <a:majorFont>
        <a:latin typeface="Bebas Neue"/>
        <a:ea typeface=""/>
        <a:cs typeface=""/>
      </a:majorFont>
      <a:minorFont>
        <a:latin typeface="Lato-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mni - General Presentation Template" id="{14EFE0C9-DD71-4AF9-A5E0-B6BB1713FA16}" vid="{3DE1A777-F504-4381-A2B5-93EED9C7A015}"/>
    </a:ext>
  </a:extLst>
</a:theme>
</file>

<file path=ppt/theme/theme2.xml><?xml version="1.0" encoding="utf-8"?>
<a:theme xmlns:a="http://schemas.openxmlformats.org/drawingml/2006/main" name="First Slide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mni - General Presentation Template" id="{14EFE0C9-DD71-4AF9-A5E0-B6BB1713FA16}" vid="{EB098C93-16F5-4771-A9CA-2D6C1D022652}"/>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dlc_DocId xmlns="7401d87b-50bb-41a2-9713-b7b86698e2db">EFQR575P25AT-64-1</_dlc_DocId>
    <_dlc_DocIdUrl xmlns="7401d87b-50bb-41a2-9713-b7b86698e2db">
      <Url>https://bp.omniresources.com/BP/Marketing/_layouts/DocIdRedir.aspx?ID=EFQR575P25AT-64-1</Url>
      <Description>EFQR575P25AT-64-1</Description>
    </_dlc_DocIdUrl>
  </documentManagement>
</p:properties>
</file>

<file path=customXml/item4.xml><?xml version="1.0" encoding="utf-8"?>
<ct:contentTypeSchema xmlns:ct="http://schemas.microsoft.com/office/2006/metadata/contentType" xmlns:ma="http://schemas.microsoft.com/office/2006/metadata/properties/metaAttributes" ct:_="" ma:_="" ma:contentTypeName="Document" ma:contentTypeID="0x0101003C814E62A15BFC499D1D177F88620539" ma:contentTypeVersion="0" ma:contentTypeDescription="Create a new document." ma:contentTypeScope="" ma:versionID="0aae3d0c26dcc4ca7dde2f1c7ecd0d5d">
  <xsd:schema xmlns:xsd="http://www.w3.org/2001/XMLSchema" xmlns:xs="http://www.w3.org/2001/XMLSchema" xmlns:p="http://schemas.microsoft.com/office/2006/metadata/properties" xmlns:ns2="7401d87b-50bb-41a2-9713-b7b86698e2db" targetNamespace="http://schemas.microsoft.com/office/2006/metadata/properties" ma:root="true" ma:fieldsID="6839f2fdccd6add0742fc31a91a2d782" ns2:_="">
    <xsd:import namespace="7401d87b-50bb-41a2-9713-b7b86698e2db"/>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401d87b-50bb-41a2-9713-b7b86698e2db"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5A09480-5AC9-4E29-A518-9861A548CC11}">
  <ds:schemaRefs>
    <ds:schemaRef ds:uri="http://schemas.microsoft.com/sharepoint/events"/>
  </ds:schemaRefs>
</ds:datastoreItem>
</file>

<file path=customXml/itemProps2.xml><?xml version="1.0" encoding="utf-8"?>
<ds:datastoreItem xmlns:ds="http://schemas.openxmlformats.org/officeDocument/2006/customXml" ds:itemID="{2A1B4E67-7DE9-42F0-B13B-8AB70A051549}">
  <ds:schemaRefs>
    <ds:schemaRef ds:uri="http://schemas.microsoft.com/sharepoint/v3/contenttype/forms"/>
  </ds:schemaRefs>
</ds:datastoreItem>
</file>

<file path=customXml/itemProps3.xml><?xml version="1.0" encoding="utf-8"?>
<ds:datastoreItem xmlns:ds="http://schemas.openxmlformats.org/officeDocument/2006/customXml" ds:itemID="{7BD67557-D569-4983-8A21-1672F4EA28AB}">
  <ds:schemaRefs>
    <ds:schemaRef ds:uri="http://purl.org/dc/dcmitype/"/>
    <ds:schemaRef ds:uri="http://www.w3.org/XML/1998/namespace"/>
    <ds:schemaRef ds:uri="http://schemas.microsoft.com/office/2006/metadata/properties"/>
    <ds:schemaRef ds:uri="http://schemas.openxmlformats.org/package/2006/metadata/core-properties"/>
    <ds:schemaRef ds:uri="http://schemas.microsoft.com/office/infopath/2007/PartnerControls"/>
    <ds:schemaRef ds:uri="http://purl.org/dc/elements/1.1/"/>
    <ds:schemaRef ds:uri="http://purl.org/dc/terms/"/>
    <ds:schemaRef ds:uri="http://schemas.microsoft.com/office/2006/documentManagement/types"/>
    <ds:schemaRef ds:uri="7401d87b-50bb-41a2-9713-b7b86698e2db"/>
  </ds:schemaRefs>
</ds:datastoreItem>
</file>

<file path=customXml/itemProps4.xml><?xml version="1.0" encoding="utf-8"?>
<ds:datastoreItem xmlns:ds="http://schemas.openxmlformats.org/officeDocument/2006/customXml" ds:itemID="{E7FB682D-B298-49B7-8671-82FCAAED5F2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401d87b-50bb-41a2-9713-b7b86698e2d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4959</TotalTime>
  <Words>1637</Words>
  <Application>Microsoft Office PowerPoint</Application>
  <PresentationFormat>On-screen Show (4:3)</PresentationFormat>
  <Paragraphs>212</Paragraphs>
  <Slides>36</Slides>
  <Notes>0</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36</vt:i4>
      </vt:variant>
    </vt:vector>
  </HeadingPairs>
  <TitlesOfParts>
    <vt:vector size="46" baseType="lpstr">
      <vt:lpstr>Arial</vt:lpstr>
      <vt:lpstr>Bebas Neue</vt:lpstr>
      <vt:lpstr>Calibri</vt:lpstr>
      <vt:lpstr>Lato</vt:lpstr>
      <vt:lpstr>Lato Light</vt:lpstr>
      <vt:lpstr>Lato-Light</vt:lpstr>
      <vt:lpstr>Open Sans Light</vt:lpstr>
      <vt:lpstr>Raleway</vt:lpstr>
      <vt:lpstr>Omni Theme</vt:lpstr>
      <vt:lpstr>First Slide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ubu</dc:creator>
  <cp:lastModifiedBy>Philip Nelson</cp:lastModifiedBy>
  <cp:revision>78</cp:revision>
  <dcterms:created xsi:type="dcterms:W3CDTF">2015-01-28T17:34:31Z</dcterms:created>
  <dcterms:modified xsi:type="dcterms:W3CDTF">2016-04-17T13:50:43Z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0x0101003C814E62A15BFC499D1D177F88620539</vt:lpwstr>
  </property>
  <property fmtid="{D5CDD505-2E9C-101B-9397-08002B2CF9AE}" pid="3" name="_dlc_DocIdItemGuid">
    <vt:lpwstr>61586cc3-088a-4166-aba3-60c834a8d56b</vt:lpwstr>
  </property>
</Properties>
</file>